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3.xml" ContentType="application/vnd.openxmlformats-officedocument.presentationml.slide+xml"/>
  <Override PartName="/ppt/slides/slide29.xml" ContentType="application/vnd.openxmlformats-officedocument.presentationml.slide+xml"/>
  <Override PartName="/ppt/slides/slide6.xml" ContentType="application/vnd.openxmlformats-officedocument.presentationml.slide+xml"/>
  <Override PartName="/ppt/slides/slide27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20.xml" ContentType="application/vnd.openxmlformats-officedocument.presentationml.slide+xml"/>
  <Override PartName="/ppt/slides/slide28.xml" ContentType="application/vnd.openxmlformats-officedocument.presentationml.slide+xml"/>
  <Override PartName="/ppt/slides/slide22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1.xml" ContentType="application/vnd.openxmlformats-officedocument.presentationml.slide+xml"/>
  <Override PartName="/ppt/slides/slide23.xml" ContentType="application/vnd.openxmlformats-officedocument.presentationml.slide+xml"/>
  <Override PartName="/ppt/notesSlides/notesSlide26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29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Slides/notesSlide5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365" r:id="rId2"/>
    <p:sldId id="408" r:id="rId3"/>
    <p:sldId id="419" r:id="rId4"/>
    <p:sldId id="416" r:id="rId5"/>
    <p:sldId id="402" r:id="rId6"/>
    <p:sldId id="362" r:id="rId7"/>
    <p:sldId id="327" r:id="rId8"/>
    <p:sldId id="328" r:id="rId9"/>
    <p:sldId id="329" r:id="rId10"/>
    <p:sldId id="330" r:id="rId11"/>
    <p:sldId id="331" r:id="rId12"/>
    <p:sldId id="338" r:id="rId13"/>
    <p:sldId id="339" r:id="rId14"/>
    <p:sldId id="340" r:id="rId15"/>
    <p:sldId id="341" r:id="rId16"/>
    <p:sldId id="342" r:id="rId17"/>
    <p:sldId id="343" r:id="rId18"/>
    <p:sldId id="344" r:id="rId19"/>
    <p:sldId id="345" r:id="rId20"/>
    <p:sldId id="346" r:id="rId21"/>
    <p:sldId id="347" r:id="rId22"/>
    <p:sldId id="348" r:id="rId23"/>
    <p:sldId id="349" r:id="rId24"/>
    <p:sldId id="389" r:id="rId25"/>
    <p:sldId id="392" r:id="rId26"/>
    <p:sldId id="394" r:id="rId27"/>
    <p:sldId id="398" r:id="rId28"/>
    <p:sldId id="399" r:id="rId29"/>
    <p:sldId id="400" r:id="rId30"/>
    <p:sldId id="383" r:id="rId31"/>
    <p:sldId id="405" r:id="rId32"/>
    <p:sldId id="336" r:id="rId33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FFFFFF"/>
    <a:srgbClr val="CAD4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45" autoAdjust="0"/>
    <p:restoredTop sz="66667" autoAdjust="0"/>
  </p:normalViewPr>
  <p:slideViewPr>
    <p:cSldViewPr snapToGrid="0" showGuides="1">
      <p:cViewPr varScale="1">
        <p:scale>
          <a:sx n="58" d="100"/>
          <a:sy n="58" d="100"/>
        </p:scale>
        <p:origin x="1188" y="66"/>
      </p:cViewPr>
      <p:guideLst>
        <p:guide orient="horz" pos="2160"/>
        <p:guide pos="386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84" d="100"/>
          <a:sy n="84" d="100"/>
        </p:scale>
        <p:origin x="3540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ustomXml" Target="../customXml/item1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40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3246EB-F4E7-4C92-9622-953A9208AEF1}" type="datetimeFigureOut">
              <a:rPr lang="en-US" smtClean="0"/>
              <a:t>5/19/2022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BA96D6-66FA-4C13-ACA7-D9140909E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8398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69826-822E-437F-B54F-98BFF272A68D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12737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BA96D6-66FA-4C13-ACA7-D9140909E2D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8906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ru-RU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BA96D6-66FA-4C13-ACA7-D9140909E2D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5936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BA96D6-66FA-4C13-ACA7-D9140909E2D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9028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C69826-822E-437F-B54F-98BFF272A68D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24697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69826-822E-437F-B54F-98BFF272A68D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88973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ü"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69826-822E-437F-B54F-98BFF272A68D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16286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ü"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69826-822E-437F-B54F-98BFF272A68D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86021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ü"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69826-822E-437F-B54F-98BFF272A68D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81631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ü"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69826-822E-437F-B54F-98BFF272A68D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28320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ü"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69826-822E-437F-B54F-98BFF272A68D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05048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ü"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69826-822E-437F-B54F-98BFF272A68D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59671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ü"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69826-822E-437F-B54F-98BFF272A68D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25784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ü"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69826-822E-437F-B54F-98BFF272A68D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58633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ü"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69826-822E-437F-B54F-98BFF272A68D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8784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ü"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69826-822E-437F-B54F-98BFF272A68D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87683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ü"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69826-822E-437F-B54F-98BFF272A68D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79002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ru-RU" dirty="0"/>
          </a:p>
          <a:p>
            <a:pPr marL="0" indent="0">
              <a:buFont typeface="Wingdings" panose="05000000000000000000" pitchFamily="2" charset="2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69826-822E-437F-B54F-98BFF272A68D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94253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69826-822E-437F-B54F-98BFF272A68D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32802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69826-822E-437F-B54F-98BFF272A68D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65099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69826-822E-437F-B54F-98BFF272A68D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06029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69826-822E-437F-B54F-98BFF272A68D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73721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69826-822E-437F-B54F-98BFF272A68D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73266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BA96D6-66FA-4C13-ACA7-D9140909E2D2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04292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69826-822E-437F-B54F-98BFF272A68D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59928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ru-RU" sz="1200" baseline="0" dirty="0"/>
          </a:p>
          <a:p>
            <a:pPr>
              <a:spcBef>
                <a:spcPts val="0"/>
              </a:spcBef>
              <a:spcAft>
                <a:spcPts val="0"/>
              </a:spcAft>
            </a:pPr>
            <a:endParaRPr lang="ru-RU" sz="1200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BA96D6-66FA-4C13-ACA7-D9140909E2D2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62561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  <a:p>
            <a:pPr marL="0" indent="0">
              <a:buFont typeface="Wingdings" panose="05000000000000000000" pitchFamily="2" charset="2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69826-822E-437F-B54F-98BFF272A68D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127371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  <a:p>
            <a:pPr marL="0" indent="0">
              <a:buFont typeface="Wingdings" panose="05000000000000000000" pitchFamily="2" charset="2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69826-822E-437F-B54F-98BFF272A68D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992780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BA96D6-66FA-4C13-ACA7-D9140909E2D2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22727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ru-RU" sz="1200" baseline="0" dirty="0"/>
          </a:p>
          <a:p>
            <a:pPr>
              <a:spcBef>
                <a:spcPts val="0"/>
              </a:spcBef>
              <a:spcAft>
                <a:spcPts val="0"/>
              </a:spcAft>
            </a:pPr>
            <a:endParaRPr lang="ru-RU" sz="1200" baseline="0" dirty="0"/>
          </a:p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  <a:p>
            <a:pPr marL="0" indent="0">
              <a:buFont typeface="Wingdings" panose="05000000000000000000" pitchFamily="2" charset="2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69826-822E-437F-B54F-98BFF272A68D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083306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69826-822E-437F-B54F-98BFF272A68D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146922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BA96D6-66FA-4C13-ACA7-D9140909E2D2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7387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4FD5F-61B4-4D54-A8D2-AF3A9619B0AE}" type="datetime1">
              <a:rPr lang="en-US" smtClean="0"/>
              <a:t>5/19/2022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ADB4D-86E1-40A6-8F27-568F21077A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4414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4A127-C9DB-46E8-900E-47DE31BAA0CC}" type="datetime1">
              <a:rPr lang="en-US" smtClean="0"/>
              <a:t>5/19/2022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ADB4D-86E1-40A6-8F27-568F21077A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079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A0B06-C0BD-4431-B480-8C9D71086400}" type="datetime1">
              <a:rPr lang="en-US" smtClean="0"/>
              <a:t>5/19/2022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ADB4D-86E1-40A6-8F27-568F21077A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6681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681E-BB80-4464-BCEE-7CA93D6482FA}" type="datetime1">
              <a:rPr lang="en-US" smtClean="0"/>
              <a:t>5/19/2022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ADB4D-86E1-40A6-8F27-568F21077A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784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03253-CA0A-4EF2-9139-15A7C1E7D70A}" type="datetime1">
              <a:rPr lang="en-US" smtClean="0"/>
              <a:t>5/19/2022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ADB4D-86E1-40A6-8F27-568F21077A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918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1FB40-8A6F-4E73-9AC2-274833A4E3C4}" type="datetime1">
              <a:rPr lang="en-US" smtClean="0"/>
              <a:t>5/19/2022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ADB4D-86E1-40A6-8F27-568F21077A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989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2D980-C614-4CC5-97F6-0E4078E86F2A}" type="datetime1">
              <a:rPr lang="en-US" smtClean="0"/>
              <a:t>5/19/2022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ADB4D-86E1-40A6-8F27-568F21077A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480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147FF-EFCB-4925-900C-C93C3590F26F}" type="datetime1">
              <a:rPr lang="en-US" smtClean="0"/>
              <a:t>5/19/2022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ADB4D-86E1-40A6-8F27-568F21077A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654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0B5EF-962B-4CC7-9915-C33DBA633539}" type="datetime1">
              <a:rPr lang="en-US" smtClean="0"/>
              <a:t>5/19/2022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ADB4D-86E1-40A6-8F27-568F21077A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040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B6236-39EA-4C99-9C3A-AF0F92F73A73}" type="datetime1">
              <a:rPr lang="en-US" smtClean="0"/>
              <a:t>5/19/2022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ADB4D-86E1-40A6-8F27-568F21077A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800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F2375-891F-4606-A3CC-2D52B544CF29}" type="datetime1">
              <a:rPr lang="en-US" smtClean="0"/>
              <a:t>5/19/2022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ADB4D-86E1-40A6-8F27-568F21077A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035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D91EFD-90DF-49EF-BA2C-502AE1E90B95}" type="datetime1">
              <a:rPr lang="en-US" smtClean="0"/>
              <a:t>5/19/2022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1ADB4D-86E1-40A6-8F27-568F21077A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115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14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14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14.png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13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Relationship Id="rId9" Type="http://schemas.openxmlformats.org/officeDocument/2006/relationships/image" Target="../media/image39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13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36.png"/><Relationship Id="rId10" Type="http://schemas.openxmlformats.org/officeDocument/2006/relationships/image" Target="../media/image40.png"/><Relationship Id="rId4" Type="http://schemas.openxmlformats.org/officeDocument/2006/relationships/image" Target="../media/image35.png"/><Relationship Id="rId9" Type="http://schemas.openxmlformats.org/officeDocument/2006/relationships/image" Target="../media/image3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37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43.jpeg"/><Relationship Id="rId7" Type="http://schemas.openxmlformats.org/officeDocument/2006/relationships/image" Target="../media/image46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jpeg"/><Relationship Id="rId5" Type="http://schemas.openxmlformats.org/officeDocument/2006/relationships/image" Target="../media/image35.png"/><Relationship Id="rId10" Type="http://schemas.openxmlformats.org/officeDocument/2006/relationships/image" Target="../media/image47.jpeg"/><Relationship Id="rId4" Type="http://schemas.openxmlformats.org/officeDocument/2006/relationships/image" Target="../media/image44.jpeg"/><Relationship Id="rId9" Type="http://schemas.openxmlformats.org/officeDocument/2006/relationships/image" Target="../media/image34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E8A99A6-5210-4D2E-A805-E1D7925C68A6}"/>
              </a:ext>
            </a:extLst>
          </p:cNvPr>
          <p:cNvSpPr txBox="1">
            <a:spLocks/>
          </p:cNvSpPr>
          <p:nvPr/>
        </p:nvSpPr>
        <p:spPr>
          <a:xfrm>
            <a:off x="1644155" y="2703529"/>
            <a:ext cx="9144000" cy="9067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u-HU" sz="7200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GAMA</a:t>
            </a:r>
            <a:r>
              <a:rPr lang="hu-HU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hu-HU" sz="7200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Terminal </a:t>
            </a:r>
            <a:endParaRPr lang="ru-RU" sz="7200" b="1" dirty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endParaRPr lang="en-US" sz="1000" b="1" dirty="0">
              <a:solidFill>
                <a:schemeClr val="bg1"/>
              </a:solidFill>
              <a:latin typeface="+mn-lt"/>
            </a:endParaRPr>
          </a:p>
          <a:p>
            <a:r>
              <a:rPr lang="ru-RU" sz="3200" b="1" dirty="0">
                <a:solidFill>
                  <a:schemeClr val="bg1"/>
                </a:solidFill>
                <a:latin typeface="+mn-lt"/>
              </a:rPr>
              <a:t>еще шаг к построению эффективной инфраструктуры </a:t>
            </a:r>
          </a:p>
          <a:p>
            <a:r>
              <a:rPr lang="ru-RU" sz="3200" b="1" dirty="0">
                <a:solidFill>
                  <a:schemeClr val="bg1"/>
                </a:solidFill>
                <a:latin typeface="+mn-lt"/>
              </a:rPr>
              <a:t>для управления активами </a:t>
            </a:r>
          </a:p>
        </p:txBody>
      </p:sp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1524000" y="6090104"/>
            <a:ext cx="9144000" cy="631371"/>
          </a:xfrm>
        </p:spPr>
        <p:txBody>
          <a:bodyPr/>
          <a:lstStyle/>
          <a:p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  <a:latin typeface="SF UI Display" panose="00000500000000000000" pitchFamily="2" charset="0"/>
              </a:rPr>
              <a:t>InfoStroy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SF UI Display" panose="00000500000000000000" pitchFamily="2" charset="0"/>
              </a:rPr>
              <a:t> Ltd.</a:t>
            </a:r>
          </a:p>
        </p:txBody>
      </p:sp>
    </p:spTree>
    <p:extLst>
      <p:ext uri="{BB962C8B-B14F-4D97-AF65-F5344CB8AC3E}">
        <p14:creationId xmlns:p14="http://schemas.microsoft.com/office/powerpoint/2010/main" val="279012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280148"/>
            <a:ext cx="2743200" cy="365125"/>
          </a:xfrm>
        </p:spPr>
        <p:txBody>
          <a:bodyPr/>
          <a:lstStyle/>
          <a:p>
            <a:fld id="{5A1ADB4D-86E1-40A6-8F27-568F21077AF1}" type="slidenum">
              <a:rPr lang="en-US" smtClean="0"/>
              <a:t>2</a:t>
            </a:fld>
            <a:endParaRPr lang="en-US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58083" y="4893319"/>
            <a:ext cx="742950" cy="139065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3020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280148"/>
            <a:ext cx="2743200" cy="365125"/>
          </a:xfrm>
        </p:spPr>
        <p:txBody>
          <a:bodyPr/>
          <a:lstStyle/>
          <a:p>
            <a:fld id="{5A1ADB4D-86E1-40A6-8F27-568F21077AF1}" type="slidenum">
              <a:rPr lang="en-US" smtClean="0"/>
              <a:t>3</a:t>
            </a:fld>
            <a:endParaRPr lang="en-US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58083" y="4893319"/>
            <a:ext cx="742950" cy="139065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008" y="4367637"/>
            <a:ext cx="3509882" cy="2266728"/>
          </a:xfrm>
          <a:prstGeom prst="rect">
            <a:avLst/>
          </a:prstGeom>
        </p:spPr>
      </p:pic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id="{F99FDD39-C6C7-6B91-9EB7-0540C4A4C9A9}"/>
              </a:ext>
            </a:extLst>
          </p:cNvPr>
          <p:cNvCxnSpPr>
            <a:cxnSpLocks/>
          </p:cNvCxnSpPr>
          <p:nvPr/>
        </p:nvCxnSpPr>
        <p:spPr>
          <a:xfrm flipV="1">
            <a:off x="1943070" y="3289539"/>
            <a:ext cx="247705" cy="809972"/>
          </a:xfrm>
          <a:prstGeom prst="straightConnector1">
            <a:avLst/>
          </a:prstGeom>
          <a:ln w="539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Шведская карта устья Невы 1700 года">
            <a:extLst>
              <a:ext uri="{FF2B5EF4-FFF2-40B4-BE49-F238E27FC236}">
                <a16:creationId xmlns:a16="http://schemas.microsoft.com/office/drawing/2014/main" id="{5AEA5CE6-FFB5-5BC9-F2AC-B25DE10076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1944" y="848186"/>
            <a:ext cx="2941177" cy="1910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03100B1-B870-05A0-EFB0-8E856BC3E4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09088" y="1673095"/>
            <a:ext cx="2606549" cy="186963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BA9705F-83C7-6274-B1D7-9F8E327E8BB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19766" y="1251208"/>
            <a:ext cx="2887213" cy="1675553"/>
          </a:xfrm>
          <a:prstGeom prst="rect">
            <a:avLst/>
          </a:prstGeom>
        </p:spPr>
      </p:pic>
      <p:cxnSp>
        <p:nvCxnSpPr>
          <p:cNvPr id="14" name="Прямая со стрелкой 13">
            <a:extLst>
              <a:ext uri="{FF2B5EF4-FFF2-40B4-BE49-F238E27FC236}">
                <a16:creationId xmlns:a16="http://schemas.microsoft.com/office/drawing/2014/main" id="{0D780746-5099-D2F3-BC97-874EA20E0883}"/>
              </a:ext>
            </a:extLst>
          </p:cNvPr>
          <p:cNvCxnSpPr>
            <a:cxnSpLocks/>
          </p:cNvCxnSpPr>
          <p:nvPr/>
        </p:nvCxnSpPr>
        <p:spPr>
          <a:xfrm>
            <a:off x="5498592" y="2013442"/>
            <a:ext cx="799647" cy="0"/>
          </a:xfrm>
          <a:prstGeom prst="straightConnector1">
            <a:avLst/>
          </a:prstGeom>
          <a:ln w="539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8" descr="Одно из самых масштабных обновлений 2ГИС: представлен новый навигатор со  множеством изменений">
            <a:extLst>
              <a:ext uri="{FF2B5EF4-FFF2-40B4-BE49-F238E27FC236}">
                <a16:creationId xmlns:a16="http://schemas.microsoft.com/office/drawing/2014/main" id="{92816F59-4C7D-E762-D50C-78CB5F37E1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0635" y="2926761"/>
            <a:ext cx="3154197" cy="3947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Прямая со стрелкой 15">
            <a:extLst>
              <a:ext uri="{FF2B5EF4-FFF2-40B4-BE49-F238E27FC236}">
                <a16:creationId xmlns:a16="http://schemas.microsoft.com/office/drawing/2014/main" id="{BC171532-D416-D11C-B4FC-AF30CCE8431E}"/>
              </a:ext>
            </a:extLst>
          </p:cNvPr>
          <p:cNvCxnSpPr>
            <a:cxnSpLocks/>
          </p:cNvCxnSpPr>
          <p:nvPr/>
        </p:nvCxnSpPr>
        <p:spPr>
          <a:xfrm>
            <a:off x="8941219" y="3217861"/>
            <a:ext cx="490847" cy="649733"/>
          </a:xfrm>
          <a:prstGeom prst="straightConnector1">
            <a:avLst/>
          </a:prstGeom>
          <a:ln w="539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4922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280148"/>
            <a:ext cx="2743200" cy="365125"/>
          </a:xfrm>
        </p:spPr>
        <p:txBody>
          <a:bodyPr/>
          <a:lstStyle/>
          <a:p>
            <a:fld id="{5A1ADB4D-86E1-40A6-8F27-568F21077AF1}" type="slidenum">
              <a:rPr lang="en-US" smtClean="0"/>
              <a:t>4</a:t>
            </a:fld>
            <a:endParaRPr lang="en-US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58083" y="4893319"/>
            <a:ext cx="742950" cy="1390650"/>
          </a:xfrm>
          <a:prstGeom prst="rect">
            <a:avLst/>
          </a:prstGeom>
        </p:spPr>
      </p:pic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id="{F99FDD39-C6C7-6B91-9EB7-0540C4A4C9A9}"/>
              </a:ext>
            </a:extLst>
          </p:cNvPr>
          <p:cNvCxnSpPr>
            <a:cxnSpLocks/>
          </p:cNvCxnSpPr>
          <p:nvPr/>
        </p:nvCxnSpPr>
        <p:spPr>
          <a:xfrm flipV="1">
            <a:off x="2433917" y="3255690"/>
            <a:ext cx="626903" cy="816438"/>
          </a:xfrm>
          <a:prstGeom prst="straightConnector1">
            <a:avLst/>
          </a:prstGeom>
          <a:ln w="539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80" name="Picture 8">
            <a:extLst>
              <a:ext uri="{FF2B5EF4-FFF2-40B4-BE49-F238E27FC236}">
                <a16:creationId xmlns:a16="http://schemas.microsoft.com/office/drawing/2014/main" id="{E0F24809-1DCC-7EEC-0ECF-20BD38297E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90" y="4464246"/>
            <a:ext cx="3255264" cy="2181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4C15EB7-4D74-A342-9010-9B7D8A55FA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06590" y="762523"/>
            <a:ext cx="4110225" cy="2150243"/>
          </a:xfrm>
          <a:prstGeom prst="rect">
            <a:avLst/>
          </a:prstGeom>
        </p:spPr>
      </p:pic>
      <p:cxnSp>
        <p:nvCxnSpPr>
          <p:cNvPr id="15" name="Прямая со стрелкой 14">
            <a:extLst>
              <a:ext uri="{FF2B5EF4-FFF2-40B4-BE49-F238E27FC236}">
                <a16:creationId xmlns:a16="http://schemas.microsoft.com/office/drawing/2014/main" id="{F471C1CA-FC7A-EB89-594F-C023BE8EA10C}"/>
              </a:ext>
            </a:extLst>
          </p:cNvPr>
          <p:cNvCxnSpPr>
            <a:cxnSpLocks/>
          </p:cNvCxnSpPr>
          <p:nvPr/>
        </p:nvCxnSpPr>
        <p:spPr>
          <a:xfrm>
            <a:off x="5749514" y="1983386"/>
            <a:ext cx="626902" cy="0"/>
          </a:xfrm>
          <a:prstGeom prst="straightConnector1">
            <a:avLst/>
          </a:prstGeom>
          <a:ln w="539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D0F04593-742B-E607-7665-6CA2DDFF02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54784" y="793304"/>
            <a:ext cx="3822659" cy="2150246"/>
          </a:xfrm>
          <a:prstGeom prst="rect">
            <a:avLst/>
          </a:prstGeom>
        </p:spPr>
      </p:pic>
      <p:cxnSp>
        <p:nvCxnSpPr>
          <p:cNvPr id="20" name="Прямая со стрелкой 19">
            <a:extLst>
              <a:ext uri="{FF2B5EF4-FFF2-40B4-BE49-F238E27FC236}">
                <a16:creationId xmlns:a16="http://schemas.microsoft.com/office/drawing/2014/main" id="{1355738E-9CE9-8BCA-961D-F3451F34B6DD}"/>
              </a:ext>
            </a:extLst>
          </p:cNvPr>
          <p:cNvCxnSpPr>
            <a:cxnSpLocks/>
          </p:cNvCxnSpPr>
          <p:nvPr/>
        </p:nvCxnSpPr>
        <p:spPr>
          <a:xfrm>
            <a:off x="9131181" y="3208682"/>
            <a:ext cx="626902" cy="668374"/>
          </a:xfrm>
          <a:prstGeom prst="straightConnector1">
            <a:avLst/>
          </a:prstGeom>
          <a:ln w="539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86C4B76F-C726-12F9-202B-BBDB058EFC0E}"/>
              </a:ext>
            </a:extLst>
          </p:cNvPr>
          <p:cNvSpPr txBox="1"/>
          <p:nvPr/>
        </p:nvSpPr>
        <p:spPr>
          <a:xfrm>
            <a:off x="9654877" y="3995155"/>
            <a:ext cx="123139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600" b="1" dirty="0">
                <a:solidFill>
                  <a:srgbClr val="C0000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963035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5000" b="-10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-16529"/>
            <a:ext cx="12192000" cy="6874529"/>
          </a:xfrm>
          <a:prstGeom prst="rect">
            <a:avLst/>
          </a:prstGeom>
          <a:solidFill>
            <a:srgbClr val="E3E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pic>
        <p:nvPicPr>
          <p:cNvPr id="2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2960" y="3384376"/>
            <a:ext cx="5687121" cy="3429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3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78881" y="3431850"/>
            <a:ext cx="5643967" cy="3417007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4" name="Рисунок 6">
            <a:extLst>
              <a:ext uri="{FF2B5EF4-FFF2-40B4-BE49-F238E27FC236}">
                <a16:creationId xmlns:a16="http://schemas.microsoft.com/office/drawing/2014/main" id="{A805C7A0-C5A3-4369-906F-54BAE1E184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1" y="55481"/>
            <a:ext cx="5823543" cy="3445529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2957" y="1"/>
            <a:ext cx="5693043" cy="3448457"/>
          </a:xfrm>
          <a:prstGeom prst="rect">
            <a:avLst/>
          </a:prstGeom>
          <a:effectLst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7DEFBB7-0703-4204-8808-4B3F173EA7AF}"/>
              </a:ext>
            </a:extLst>
          </p:cNvPr>
          <p:cNvSpPr txBox="1"/>
          <p:nvPr/>
        </p:nvSpPr>
        <p:spPr>
          <a:xfrm>
            <a:off x="0" y="2492896"/>
            <a:ext cx="12192000" cy="2092881"/>
          </a:xfrm>
          <a:prstGeom prst="rect">
            <a:avLst/>
          </a:prstGeom>
          <a:gradFill>
            <a:gsLst>
              <a:gs pos="0">
                <a:schemeClr val="accent1">
                  <a:alpha val="0"/>
                  <a:lumMod val="0"/>
                  <a:lumOff val="100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US" sz="13000" b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GAMA </a:t>
            </a:r>
            <a:r>
              <a:rPr lang="en-US" sz="13000" b="1" dirty="0">
                <a:solidFill>
                  <a:schemeClr val="accent1">
                    <a:lumMod val="75000"/>
                  </a:schemeClr>
                </a:solidFill>
              </a:rPr>
              <a:t>Terminal</a:t>
            </a:r>
            <a:endParaRPr lang="ru-RU" sz="13000" b="1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2993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6B7861F-3342-4A80-828C-8A649838B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www.gama.ru</a:t>
            </a:r>
            <a:endParaRPr lang="ru-RU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E8A99A6-5210-4D2E-A805-E1D7925C68A6}"/>
              </a:ext>
            </a:extLst>
          </p:cNvPr>
          <p:cNvSpPr txBox="1">
            <a:spLocks/>
          </p:cNvSpPr>
          <p:nvPr/>
        </p:nvSpPr>
        <p:spPr>
          <a:xfrm>
            <a:off x="1524000" y="1"/>
            <a:ext cx="9144000" cy="9067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Мониторинг в реальном времени</a:t>
            </a:r>
          </a:p>
        </p:txBody>
      </p:sp>
      <p:pic>
        <p:nvPicPr>
          <p:cNvPr id="8" name="Рисунок 6">
            <a:extLst>
              <a:ext uri="{FF2B5EF4-FFF2-40B4-BE49-F238E27FC236}">
                <a16:creationId xmlns:a16="http://schemas.microsoft.com/office/drawing/2014/main" id="{467900AD-1768-4712-ACDD-71A382EF7C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8561" y="11457"/>
            <a:ext cx="6153439" cy="3445529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4AB70F6-0F24-424E-BD2B-292AFA8FDC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11455"/>
            <a:ext cx="6038556" cy="348009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7FD783A-E1A6-4D45-8AE4-AA5E668485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3471765"/>
            <a:ext cx="6038556" cy="338623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77FCA93-6F75-43EA-9343-A5D0368532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8555" y="3437404"/>
            <a:ext cx="6153445" cy="3420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5076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6B7861F-3342-4A80-828C-8A649838B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www.gama.ru</a:t>
            </a:r>
            <a:endParaRPr lang="ru-RU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E8A99A6-5210-4D2E-A805-E1D7925C68A6}"/>
              </a:ext>
            </a:extLst>
          </p:cNvPr>
          <p:cNvSpPr txBox="1">
            <a:spLocks/>
          </p:cNvSpPr>
          <p:nvPr/>
        </p:nvSpPr>
        <p:spPr>
          <a:xfrm>
            <a:off x="1524000" y="1"/>
            <a:ext cx="9144000" cy="9067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Мониторинг в реальном времени</a:t>
            </a:r>
          </a:p>
        </p:txBody>
      </p:sp>
      <p:pic>
        <p:nvPicPr>
          <p:cNvPr id="8" name="Рисунок 6">
            <a:extLst>
              <a:ext uri="{FF2B5EF4-FFF2-40B4-BE49-F238E27FC236}">
                <a16:creationId xmlns:a16="http://schemas.microsoft.com/office/drawing/2014/main" id="{467900AD-1768-4712-ACDD-71A382EF7C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8561" y="11457"/>
            <a:ext cx="6153439" cy="3445529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8CF0D38-2F60-4EC4-84F1-A5B04616C6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7708"/>
            <a:ext cx="6038553" cy="3460308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9433D1C-ED39-4A82-B137-EE9BA25F09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504151"/>
            <a:ext cx="6038552" cy="336294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C93CF55-2AED-45C4-92C3-E7C42F57B4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8553" y="3463121"/>
            <a:ext cx="6153447" cy="3403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873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6B7861F-3342-4A80-828C-8A649838B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www.gama.ru</a:t>
            </a:r>
            <a:endParaRPr lang="ru-RU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E8A99A6-5210-4D2E-A805-E1D7925C68A6}"/>
              </a:ext>
            </a:extLst>
          </p:cNvPr>
          <p:cNvSpPr txBox="1">
            <a:spLocks/>
          </p:cNvSpPr>
          <p:nvPr/>
        </p:nvSpPr>
        <p:spPr>
          <a:xfrm>
            <a:off x="1524000" y="1"/>
            <a:ext cx="9144000" cy="9067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Мониторинг в реальном времени</a:t>
            </a:r>
          </a:p>
        </p:txBody>
      </p:sp>
      <p:pic>
        <p:nvPicPr>
          <p:cNvPr id="8" name="Рисунок 6">
            <a:extLst>
              <a:ext uri="{FF2B5EF4-FFF2-40B4-BE49-F238E27FC236}">
                <a16:creationId xmlns:a16="http://schemas.microsoft.com/office/drawing/2014/main" id="{467900AD-1768-4712-ACDD-71A382EF7C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8561" y="11457"/>
            <a:ext cx="6153439" cy="3445529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4A09E8E-1611-4811-903D-3D45024257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455"/>
            <a:ext cx="6038552" cy="347214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E8324B5-29EB-48A1-A20F-65F62718A7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428536"/>
            <a:ext cx="6038544" cy="342946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30FE92E-678A-46B3-B88B-5CE1483EA7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8545" y="3434772"/>
            <a:ext cx="6153455" cy="3423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113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6B7861F-3342-4A80-828C-8A649838B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www.gama.ru</a:t>
            </a:r>
            <a:endParaRPr lang="ru-RU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E8A99A6-5210-4D2E-A805-E1D7925C68A6}"/>
              </a:ext>
            </a:extLst>
          </p:cNvPr>
          <p:cNvSpPr txBox="1">
            <a:spLocks/>
          </p:cNvSpPr>
          <p:nvPr/>
        </p:nvSpPr>
        <p:spPr>
          <a:xfrm>
            <a:off x="1524000" y="1"/>
            <a:ext cx="9144000" cy="9067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Мониторинг в реальном времени</a:t>
            </a:r>
          </a:p>
        </p:txBody>
      </p:sp>
      <p:pic>
        <p:nvPicPr>
          <p:cNvPr id="8" name="Рисунок 6">
            <a:extLst>
              <a:ext uri="{FF2B5EF4-FFF2-40B4-BE49-F238E27FC236}">
                <a16:creationId xmlns:a16="http://schemas.microsoft.com/office/drawing/2014/main" id="{467900AD-1768-4712-ACDD-71A382EF7C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8561" y="11457"/>
            <a:ext cx="6153439" cy="3445529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A7DCEA7-B541-44D5-A946-E449401D0A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11457"/>
            <a:ext cx="6038543" cy="342244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1D0091E-2ACF-4A31-AADF-B76D81278A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386320"/>
            <a:ext cx="6038541" cy="3471681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3419412-52F2-4375-940A-A195D28896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8543" y="3451033"/>
            <a:ext cx="6153459" cy="3395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9625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6B7861F-3342-4A80-828C-8A649838B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www.gama.ru</a:t>
            </a:r>
            <a:endParaRPr lang="ru-RU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E8A99A6-5210-4D2E-A805-E1D7925C68A6}"/>
              </a:ext>
            </a:extLst>
          </p:cNvPr>
          <p:cNvSpPr txBox="1">
            <a:spLocks/>
          </p:cNvSpPr>
          <p:nvPr/>
        </p:nvSpPr>
        <p:spPr>
          <a:xfrm>
            <a:off x="1524000" y="1"/>
            <a:ext cx="9144000" cy="9067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Мониторинг в реальном времени</a:t>
            </a:r>
          </a:p>
        </p:txBody>
      </p:sp>
      <p:pic>
        <p:nvPicPr>
          <p:cNvPr id="8" name="Рисунок 6">
            <a:extLst>
              <a:ext uri="{FF2B5EF4-FFF2-40B4-BE49-F238E27FC236}">
                <a16:creationId xmlns:a16="http://schemas.microsoft.com/office/drawing/2014/main" id="{467900AD-1768-4712-ACDD-71A382EF7C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8561" y="11457"/>
            <a:ext cx="6153439" cy="3445529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10FBA9A-4898-46C7-98C7-77D870C7CB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11455"/>
            <a:ext cx="6038540" cy="337486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E171D88-C0BC-4B1C-B8AD-27CA4E9A2B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" y="3384447"/>
            <a:ext cx="6038539" cy="346209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ECA2F03-6955-4459-BED6-7D6BE202B4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8539" y="3425948"/>
            <a:ext cx="6153461" cy="3420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0527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6B7861F-3342-4A80-828C-8A649838B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www.gama.ru</a:t>
            </a:r>
            <a:endParaRPr lang="ru-RU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E8A99A6-5210-4D2E-A805-E1D7925C68A6}"/>
              </a:ext>
            </a:extLst>
          </p:cNvPr>
          <p:cNvSpPr txBox="1">
            <a:spLocks/>
          </p:cNvSpPr>
          <p:nvPr/>
        </p:nvSpPr>
        <p:spPr>
          <a:xfrm>
            <a:off x="1524000" y="1"/>
            <a:ext cx="9144000" cy="9067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Мониторинг в реальном времени</a:t>
            </a:r>
          </a:p>
        </p:txBody>
      </p:sp>
      <p:pic>
        <p:nvPicPr>
          <p:cNvPr id="8" name="Рисунок 6">
            <a:extLst>
              <a:ext uri="{FF2B5EF4-FFF2-40B4-BE49-F238E27FC236}">
                <a16:creationId xmlns:a16="http://schemas.microsoft.com/office/drawing/2014/main" id="{467900AD-1768-4712-ACDD-71A382EF7C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8561" y="11457"/>
            <a:ext cx="6153439" cy="3445529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8CF0D38-2F60-4EC4-84F1-A5B04616C6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11455"/>
            <a:ext cx="6038553" cy="3460308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9433D1C-ED39-4A82-B137-EE9BA25F09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483603"/>
            <a:ext cx="6038552" cy="336294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C93CF55-2AED-45C4-92C3-E7C42F57B4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8553" y="3442573"/>
            <a:ext cx="6153447" cy="3403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1211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6B7861F-3342-4A80-828C-8A649838B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www.gama.ru</a:t>
            </a:r>
            <a:endParaRPr lang="ru-RU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E8A99A6-5210-4D2E-A805-E1D7925C68A6}"/>
              </a:ext>
            </a:extLst>
          </p:cNvPr>
          <p:cNvSpPr txBox="1">
            <a:spLocks/>
          </p:cNvSpPr>
          <p:nvPr/>
        </p:nvSpPr>
        <p:spPr>
          <a:xfrm>
            <a:off x="1524000" y="1"/>
            <a:ext cx="9144000" cy="9067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Мониторинг в реальном времени</a:t>
            </a:r>
          </a:p>
        </p:txBody>
      </p:sp>
      <p:pic>
        <p:nvPicPr>
          <p:cNvPr id="8" name="Рисунок 6">
            <a:extLst>
              <a:ext uri="{FF2B5EF4-FFF2-40B4-BE49-F238E27FC236}">
                <a16:creationId xmlns:a16="http://schemas.microsoft.com/office/drawing/2014/main" id="{467900AD-1768-4712-ACDD-71A382EF7C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8561" y="11457"/>
            <a:ext cx="6153439" cy="3445529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4AB70F6-0F24-424E-BD2B-292AFA8FDC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11455"/>
            <a:ext cx="6038556" cy="348009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7FD783A-E1A6-4D45-8AE4-AA5E668485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3471765"/>
            <a:ext cx="6038556" cy="338623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77FCA93-6F75-43EA-9343-A5D0368532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8555" y="3437404"/>
            <a:ext cx="6153445" cy="3420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6119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6B7861F-3342-4A80-828C-8A649838B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www.gama.ru</a:t>
            </a:r>
            <a:endParaRPr lang="ru-RU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E8A99A6-5210-4D2E-A805-E1D7925C68A6}"/>
              </a:ext>
            </a:extLst>
          </p:cNvPr>
          <p:cNvSpPr txBox="1">
            <a:spLocks/>
          </p:cNvSpPr>
          <p:nvPr/>
        </p:nvSpPr>
        <p:spPr>
          <a:xfrm>
            <a:off x="1524000" y="1"/>
            <a:ext cx="9144000" cy="9067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Мониторинг в реальном времени</a:t>
            </a:r>
          </a:p>
        </p:txBody>
      </p:sp>
      <p:pic>
        <p:nvPicPr>
          <p:cNvPr id="8" name="Рисунок 6">
            <a:extLst>
              <a:ext uri="{FF2B5EF4-FFF2-40B4-BE49-F238E27FC236}">
                <a16:creationId xmlns:a16="http://schemas.microsoft.com/office/drawing/2014/main" id="{467900AD-1768-4712-ACDD-71A382EF7C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8561" y="11457"/>
            <a:ext cx="6153439" cy="3445529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8CF0D38-2F60-4EC4-84F1-A5B04616C6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11455"/>
            <a:ext cx="6038553" cy="3460308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9433D1C-ED39-4A82-B137-EE9BA25F09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483603"/>
            <a:ext cx="6038552" cy="336294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C93CF55-2AED-45C4-92C3-E7C42F57B4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8553" y="3442573"/>
            <a:ext cx="6153447" cy="3403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2309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6B7861F-3342-4A80-828C-8A649838B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www.gama.ru</a:t>
            </a:r>
            <a:endParaRPr lang="ru-RU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E8A99A6-5210-4D2E-A805-E1D7925C68A6}"/>
              </a:ext>
            </a:extLst>
          </p:cNvPr>
          <p:cNvSpPr txBox="1">
            <a:spLocks/>
          </p:cNvSpPr>
          <p:nvPr/>
        </p:nvSpPr>
        <p:spPr>
          <a:xfrm>
            <a:off x="1524000" y="1"/>
            <a:ext cx="9144000" cy="9067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Мониторинг в реальном времени</a:t>
            </a:r>
          </a:p>
        </p:txBody>
      </p:sp>
      <p:pic>
        <p:nvPicPr>
          <p:cNvPr id="8" name="Рисунок 6">
            <a:extLst>
              <a:ext uri="{FF2B5EF4-FFF2-40B4-BE49-F238E27FC236}">
                <a16:creationId xmlns:a16="http://schemas.microsoft.com/office/drawing/2014/main" id="{467900AD-1768-4712-ACDD-71A382EF7C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8561" y="11457"/>
            <a:ext cx="6153439" cy="3445529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4A09E8E-1611-4811-903D-3D45024257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455"/>
            <a:ext cx="6038552" cy="347214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E8324B5-29EB-48A1-A20F-65F62718A7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428536"/>
            <a:ext cx="6038544" cy="342946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30FE92E-678A-46B3-B88B-5CE1483EA7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8545" y="3434772"/>
            <a:ext cx="6153455" cy="3423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4398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6B7861F-3342-4A80-828C-8A649838B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www.gama.ru</a:t>
            </a:r>
            <a:endParaRPr lang="ru-RU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E8A99A6-5210-4D2E-A805-E1D7925C68A6}"/>
              </a:ext>
            </a:extLst>
          </p:cNvPr>
          <p:cNvSpPr txBox="1">
            <a:spLocks/>
          </p:cNvSpPr>
          <p:nvPr/>
        </p:nvSpPr>
        <p:spPr>
          <a:xfrm>
            <a:off x="1524000" y="1"/>
            <a:ext cx="9144000" cy="9067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Мониторинг в реальном времени</a:t>
            </a:r>
          </a:p>
        </p:txBody>
      </p:sp>
      <p:pic>
        <p:nvPicPr>
          <p:cNvPr id="8" name="Рисунок 6">
            <a:extLst>
              <a:ext uri="{FF2B5EF4-FFF2-40B4-BE49-F238E27FC236}">
                <a16:creationId xmlns:a16="http://schemas.microsoft.com/office/drawing/2014/main" id="{467900AD-1768-4712-ACDD-71A382EF7C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8561" y="11457"/>
            <a:ext cx="6153439" cy="3445529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A7DCEA7-B541-44D5-A946-E449401D0A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11457"/>
            <a:ext cx="6038543" cy="342244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1D0091E-2ACF-4A31-AADF-B76D81278A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386320"/>
            <a:ext cx="6038541" cy="3471681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3419412-52F2-4375-940A-A195D28896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8543" y="3441843"/>
            <a:ext cx="6153459" cy="342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1598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6B7861F-3342-4A80-828C-8A649838B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www.gama.ru</a:t>
            </a:r>
            <a:endParaRPr lang="ru-RU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E8A99A6-5210-4D2E-A805-E1D7925C68A6}"/>
              </a:ext>
            </a:extLst>
          </p:cNvPr>
          <p:cNvSpPr txBox="1">
            <a:spLocks/>
          </p:cNvSpPr>
          <p:nvPr/>
        </p:nvSpPr>
        <p:spPr>
          <a:xfrm>
            <a:off x="1524000" y="1"/>
            <a:ext cx="9144000" cy="9067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Мониторинг в реальном времени</a:t>
            </a:r>
          </a:p>
        </p:txBody>
      </p:sp>
      <p:pic>
        <p:nvPicPr>
          <p:cNvPr id="8" name="Рисунок 6">
            <a:extLst>
              <a:ext uri="{FF2B5EF4-FFF2-40B4-BE49-F238E27FC236}">
                <a16:creationId xmlns:a16="http://schemas.microsoft.com/office/drawing/2014/main" id="{467900AD-1768-4712-ACDD-71A382EF7C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8561" y="11457"/>
            <a:ext cx="6153439" cy="3445529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10FBA9A-4898-46C7-98C7-77D870C7CB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11455"/>
            <a:ext cx="6038540" cy="337486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E171D88-C0BC-4B1C-B8AD-27CA4E9A2B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" y="3384447"/>
            <a:ext cx="6038539" cy="346209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ECA2F03-6955-4459-BED6-7D6BE202B4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8539" y="3425948"/>
            <a:ext cx="6153461" cy="3420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9640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6B7861F-3342-4A80-828C-8A649838B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www.gama.ru</a:t>
            </a:r>
            <a:endParaRPr lang="ru-RU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E8A99A6-5210-4D2E-A805-E1D7925C68A6}"/>
              </a:ext>
            </a:extLst>
          </p:cNvPr>
          <p:cNvSpPr txBox="1">
            <a:spLocks/>
          </p:cNvSpPr>
          <p:nvPr/>
        </p:nvSpPr>
        <p:spPr>
          <a:xfrm>
            <a:off x="1524000" y="1"/>
            <a:ext cx="9144000" cy="9067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Мониторинг в реальном времени</a:t>
            </a:r>
          </a:p>
        </p:txBody>
      </p:sp>
      <p:pic>
        <p:nvPicPr>
          <p:cNvPr id="8" name="Рисунок 6">
            <a:extLst>
              <a:ext uri="{FF2B5EF4-FFF2-40B4-BE49-F238E27FC236}">
                <a16:creationId xmlns:a16="http://schemas.microsoft.com/office/drawing/2014/main" id="{467900AD-1768-4712-ACDD-71A382EF7C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8561" y="11457"/>
            <a:ext cx="6153439" cy="3445529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8CF0D38-2F60-4EC4-84F1-A5B04616C6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21729"/>
            <a:ext cx="6038553" cy="3460308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9433D1C-ED39-4A82-B137-EE9BA25F09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483603"/>
            <a:ext cx="6038552" cy="336294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C93CF55-2AED-45C4-92C3-E7C42F57B4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8553" y="3442573"/>
            <a:ext cx="6153447" cy="3403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487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6B7861F-3342-4A80-828C-8A649838B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www.gama.ru</a:t>
            </a:r>
            <a:endParaRPr lang="ru-RU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E8A99A6-5210-4D2E-A805-E1D7925C68A6}"/>
              </a:ext>
            </a:extLst>
          </p:cNvPr>
          <p:cNvSpPr txBox="1">
            <a:spLocks/>
          </p:cNvSpPr>
          <p:nvPr/>
        </p:nvSpPr>
        <p:spPr>
          <a:xfrm>
            <a:off x="1524000" y="1"/>
            <a:ext cx="9144000" cy="9067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Мониторинг в реальном времени</a:t>
            </a:r>
          </a:p>
        </p:txBody>
      </p:sp>
      <p:pic>
        <p:nvPicPr>
          <p:cNvPr id="8" name="Рисунок 6">
            <a:extLst>
              <a:ext uri="{FF2B5EF4-FFF2-40B4-BE49-F238E27FC236}">
                <a16:creationId xmlns:a16="http://schemas.microsoft.com/office/drawing/2014/main" id="{467900AD-1768-4712-ACDD-71A382EF7C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8561" y="11457"/>
            <a:ext cx="6153439" cy="3445529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4AB70F6-0F24-424E-BD2B-292AFA8FDC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11455"/>
            <a:ext cx="6038556" cy="348009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7FD783A-E1A6-4D45-8AE4-AA5E668485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3471765"/>
            <a:ext cx="6038556" cy="338623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77FCA93-6F75-43EA-9343-A5D0368532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8555" y="3437404"/>
            <a:ext cx="6153445" cy="3420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5482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6B7861F-3342-4A80-828C-8A649838B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www.gama.ru</a:t>
            </a:r>
            <a:endParaRPr lang="ru-RU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E8A99A6-5210-4D2E-A805-E1D7925C68A6}"/>
              </a:ext>
            </a:extLst>
          </p:cNvPr>
          <p:cNvSpPr txBox="1">
            <a:spLocks/>
          </p:cNvSpPr>
          <p:nvPr/>
        </p:nvSpPr>
        <p:spPr>
          <a:xfrm>
            <a:off x="1524000" y="1"/>
            <a:ext cx="9144000" cy="9067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Мониторинг в реальном времени</a:t>
            </a:r>
          </a:p>
        </p:txBody>
      </p:sp>
      <p:pic>
        <p:nvPicPr>
          <p:cNvPr id="8" name="Рисунок 6">
            <a:extLst>
              <a:ext uri="{FF2B5EF4-FFF2-40B4-BE49-F238E27FC236}">
                <a16:creationId xmlns:a16="http://schemas.microsoft.com/office/drawing/2014/main" id="{467900AD-1768-4712-ACDD-71A382EF7C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8561" y="11457"/>
            <a:ext cx="6153439" cy="3445529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8CF0D38-2F60-4EC4-84F1-A5B04616C6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21729"/>
            <a:ext cx="6038553" cy="3460308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9433D1C-ED39-4A82-B137-EE9BA25F09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483603"/>
            <a:ext cx="6038552" cy="336294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C93CF55-2AED-45C4-92C3-E7C42F57B4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8553" y="3442573"/>
            <a:ext cx="6153447" cy="3403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3495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6B7861F-3342-4A80-828C-8A649838B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www.gama.ru</a:t>
            </a:r>
            <a:endParaRPr lang="ru-RU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E8A99A6-5210-4D2E-A805-E1D7925C68A6}"/>
              </a:ext>
            </a:extLst>
          </p:cNvPr>
          <p:cNvSpPr txBox="1">
            <a:spLocks/>
          </p:cNvSpPr>
          <p:nvPr/>
        </p:nvSpPr>
        <p:spPr>
          <a:xfrm>
            <a:off x="1524000" y="1"/>
            <a:ext cx="9144000" cy="9067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Мониторинг в реальном времени</a:t>
            </a:r>
          </a:p>
        </p:txBody>
      </p:sp>
      <p:pic>
        <p:nvPicPr>
          <p:cNvPr id="8" name="Рисунок 6">
            <a:extLst>
              <a:ext uri="{FF2B5EF4-FFF2-40B4-BE49-F238E27FC236}">
                <a16:creationId xmlns:a16="http://schemas.microsoft.com/office/drawing/2014/main" id="{467900AD-1768-4712-ACDD-71A382EF7C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8561" y="11457"/>
            <a:ext cx="6153439" cy="3445529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4A09E8E-1611-4811-903D-3D45024257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455"/>
            <a:ext cx="6038552" cy="347214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E8324B5-29EB-48A1-A20F-65F62718A7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428536"/>
            <a:ext cx="6038544" cy="342946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30FE92E-678A-46B3-B88B-5CE1483EA7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8545" y="3434772"/>
            <a:ext cx="6153455" cy="3423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4033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6B7861F-3342-4A80-828C-8A649838B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www.gama.ru</a:t>
            </a:r>
            <a:endParaRPr lang="ru-RU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E8A99A6-5210-4D2E-A805-E1D7925C68A6}"/>
              </a:ext>
            </a:extLst>
          </p:cNvPr>
          <p:cNvSpPr txBox="1">
            <a:spLocks/>
          </p:cNvSpPr>
          <p:nvPr/>
        </p:nvSpPr>
        <p:spPr>
          <a:xfrm>
            <a:off x="1524000" y="1"/>
            <a:ext cx="9144000" cy="9067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Мониторинг в реальном времени</a:t>
            </a:r>
          </a:p>
        </p:txBody>
      </p:sp>
      <p:pic>
        <p:nvPicPr>
          <p:cNvPr id="8" name="Рисунок 6">
            <a:extLst>
              <a:ext uri="{FF2B5EF4-FFF2-40B4-BE49-F238E27FC236}">
                <a16:creationId xmlns:a16="http://schemas.microsoft.com/office/drawing/2014/main" id="{467900AD-1768-4712-ACDD-71A382EF7C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8561" y="11457"/>
            <a:ext cx="6153439" cy="3445529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A7DCEA7-B541-44D5-A946-E449401D0A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11457"/>
            <a:ext cx="6038543" cy="342244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1D0091E-2ACF-4A31-AADF-B76D81278A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386320"/>
            <a:ext cx="6038541" cy="3471681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3419412-52F2-4375-940A-A195D28896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8543" y="3451033"/>
            <a:ext cx="6153459" cy="3395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2148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6B7861F-3342-4A80-828C-8A649838B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www.gama.ru</a:t>
            </a:r>
            <a:endParaRPr lang="ru-RU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E8A99A6-5210-4D2E-A805-E1D7925C68A6}"/>
              </a:ext>
            </a:extLst>
          </p:cNvPr>
          <p:cNvSpPr txBox="1">
            <a:spLocks/>
          </p:cNvSpPr>
          <p:nvPr/>
        </p:nvSpPr>
        <p:spPr>
          <a:xfrm>
            <a:off x="1524000" y="1"/>
            <a:ext cx="9144000" cy="9067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Мониторинг в реальном времени</a:t>
            </a:r>
          </a:p>
        </p:txBody>
      </p:sp>
      <p:pic>
        <p:nvPicPr>
          <p:cNvPr id="8" name="Рисунок 6">
            <a:extLst>
              <a:ext uri="{FF2B5EF4-FFF2-40B4-BE49-F238E27FC236}">
                <a16:creationId xmlns:a16="http://schemas.microsoft.com/office/drawing/2014/main" id="{467900AD-1768-4712-ACDD-71A382EF7C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8561" y="11457"/>
            <a:ext cx="6153439" cy="3445529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10FBA9A-4898-46C7-98C7-77D870C7CB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11455"/>
            <a:ext cx="6038540" cy="337486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E171D88-C0BC-4B1C-B8AD-27CA4E9A2B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" y="3384447"/>
            <a:ext cx="6038539" cy="346209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ECA2F03-6955-4459-BED6-7D6BE202B4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8539" y="3425948"/>
            <a:ext cx="6153461" cy="3420597"/>
          </a:xfrm>
          <a:prstGeom prst="rect">
            <a:avLst/>
          </a:prstGeom>
        </p:spPr>
      </p:pic>
      <p:sp>
        <p:nvSpPr>
          <p:cNvPr id="3" name="Овал 2">
            <a:extLst>
              <a:ext uri="{FF2B5EF4-FFF2-40B4-BE49-F238E27FC236}">
                <a16:creationId xmlns:a16="http://schemas.microsoft.com/office/drawing/2014/main" id="{C5896258-9C74-458C-9038-6AE35F87A6C3}"/>
              </a:ext>
            </a:extLst>
          </p:cNvPr>
          <p:cNvSpPr/>
          <p:nvPr/>
        </p:nvSpPr>
        <p:spPr>
          <a:xfrm>
            <a:off x="5949387" y="6721474"/>
            <a:ext cx="134869" cy="125071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69024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6B7861F-3342-4A80-828C-8A649838B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www.gama.ru</a:t>
            </a:r>
            <a:endParaRPr lang="ru-RU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E8A99A6-5210-4D2E-A805-E1D7925C68A6}"/>
              </a:ext>
            </a:extLst>
          </p:cNvPr>
          <p:cNvSpPr txBox="1">
            <a:spLocks/>
          </p:cNvSpPr>
          <p:nvPr/>
        </p:nvSpPr>
        <p:spPr>
          <a:xfrm>
            <a:off x="1524000" y="1"/>
            <a:ext cx="9144000" cy="9067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Мониторинг в реальном времени</a:t>
            </a:r>
          </a:p>
        </p:txBody>
      </p:sp>
      <p:pic>
        <p:nvPicPr>
          <p:cNvPr id="8" name="Рисунок 6">
            <a:extLst>
              <a:ext uri="{FF2B5EF4-FFF2-40B4-BE49-F238E27FC236}">
                <a16:creationId xmlns:a16="http://schemas.microsoft.com/office/drawing/2014/main" id="{467900AD-1768-4712-ACDD-71A382EF7C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8561" y="11457"/>
            <a:ext cx="6153439" cy="3445529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8CF0D38-2F60-4EC4-84F1-A5B04616C6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11455"/>
            <a:ext cx="6038553" cy="3460308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9433D1C-ED39-4A82-B137-EE9BA25F09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483603"/>
            <a:ext cx="6038552" cy="336294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C93CF55-2AED-45C4-92C3-E7C42F57B4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8553" y="3442573"/>
            <a:ext cx="6153447" cy="3403972"/>
          </a:xfrm>
          <a:prstGeom prst="rect">
            <a:avLst/>
          </a:prstGeom>
        </p:spPr>
      </p:pic>
      <p:sp>
        <p:nvSpPr>
          <p:cNvPr id="3" name="Овал 2">
            <a:extLst>
              <a:ext uri="{FF2B5EF4-FFF2-40B4-BE49-F238E27FC236}">
                <a16:creationId xmlns:a16="http://schemas.microsoft.com/office/drawing/2014/main" id="{D128BED1-D846-45BB-90C6-9E61B76C7F18}"/>
              </a:ext>
            </a:extLst>
          </p:cNvPr>
          <p:cNvSpPr/>
          <p:nvPr/>
        </p:nvSpPr>
        <p:spPr>
          <a:xfrm>
            <a:off x="5937814" y="6721475"/>
            <a:ext cx="146458" cy="136525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80368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ADB4D-86E1-40A6-8F27-568F21077AF1}" type="slidenum">
              <a:rPr lang="en-US" smtClean="0"/>
              <a:t>24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9469EAFA-178C-4FDA-B4CA-5E3244B9D1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503487"/>
            <a:ext cx="9144000" cy="100647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bg1"/>
                </a:solidFill>
                <a:latin typeface="+mn-lt"/>
              </a:rPr>
              <a:t>ПОЧЕМУ </a:t>
            </a:r>
            <a:r>
              <a:rPr lang="hu-HU" b="1" dirty="0">
                <a:solidFill>
                  <a:schemeClr val="bg1"/>
                </a:solidFill>
                <a:latin typeface="Century Gothic" panose="020B0502020202020204" pitchFamily="34" charset="0"/>
              </a:rPr>
              <a:t>GAMA</a:t>
            </a:r>
            <a:r>
              <a:rPr lang="ru-RU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hu-HU" b="1" dirty="0">
                <a:solidFill>
                  <a:schemeClr val="bg1"/>
                </a:solidFill>
                <a:latin typeface="Century Gothic" panose="020B0502020202020204" pitchFamily="34" charset="0"/>
              </a:rPr>
              <a:t>Terminal</a:t>
            </a:r>
            <a:r>
              <a:rPr lang="ru-RU" b="1" dirty="0">
                <a:solidFill>
                  <a:schemeClr val="bg1"/>
                </a:solidFill>
                <a:latin typeface="+mn-lt"/>
              </a:rPr>
              <a:t>?</a:t>
            </a:r>
            <a:endParaRPr lang="en-US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9548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5056" y="982410"/>
            <a:ext cx="7299960" cy="4918193"/>
          </a:xfrm>
          <a:prstGeom prst="rect">
            <a:avLst/>
          </a:prstGeom>
        </p:spPr>
      </p:pic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6B7861F-3342-4A80-828C-8A649838B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www.gama.ru</a:t>
            </a:r>
            <a:endParaRPr lang="ru-RU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E8A99A6-5210-4D2E-A805-E1D7925C68A6}"/>
              </a:ext>
            </a:extLst>
          </p:cNvPr>
          <p:cNvSpPr txBox="1">
            <a:spLocks/>
          </p:cNvSpPr>
          <p:nvPr/>
        </p:nvSpPr>
        <p:spPr>
          <a:xfrm>
            <a:off x="1824790" y="18135"/>
            <a:ext cx="8542420" cy="964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GAMA Terminal – </a:t>
            </a:r>
            <a:r>
              <a:rPr lang="ru-RU" sz="4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это </a:t>
            </a:r>
            <a:r>
              <a:rPr lang="ru-RU" sz="4000" b="1" dirty="0">
                <a:solidFill>
                  <a:schemeClr val="bg1"/>
                </a:solidFill>
                <a:latin typeface="+mn-lt"/>
              </a:rPr>
              <a:t>Конструктор</a:t>
            </a:r>
          </a:p>
        </p:txBody>
      </p:sp>
      <p:grpSp>
        <p:nvGrpSpPr>
          <p:cNvPr id="10" name="Группа 9"/>
          <p:cNvGrpSpPr/>
          <p:nvPr/>
        </p:nvGrpSpPr>
        <p:grpSpPr>
          <a:xfrm>
            <a:off x="-15785" y="0"/>
            <a:ext cx="12238081" cy="6929438"/>
            <a:chOff x="193564" y="32112"/>
            <a:chExt cx="11767955" cy="6834151"/>
          </a:xfrm>
        </p:grpSpPr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C4FBA733-F8B7-4C76-BEAD-F8088F790E7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93564" y="3445527"/>
              <a:ext cx="5873985" cy="3412471"/>
            </a:xfrm>
            <a:prstGeom prst="rect">
              <a:avLst/>
            </a:prstGeom>
          </p:spPr>
        </p:pic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id="{8FF150AC-85BE-4006-B755-60945354C5D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93564" y="32112"/>
              <a:ext cx="5900834" cy="3445528"/>
            </a:xfrm>
            <a:prstGeom prst="rect">
              <a:avLst/>
            </a:prstGeom>
          </p:spPr>
        </p:pic>
        <p:pic>
          <p:nvPicPr>
            <p:cNvPr id="16" name="Рисунок 15">
              <a:extLst>
                <a:ext uri="{FF2B5EF4-FFF2-40B4-BE49-F238E27FC236}">
                  <a16:creationId xmlns:a16="http://schemas.microsoft.com/office/drawing/2014/main" id="{C5855F61-C786-413E-A889-3F4DE1FEF22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094398" y="33055"/>
              <a:ext cx="5867121" cy="3412472"/>
            </a:xfrm>
            <a:prstGeom prst="rect">
              <a:avLst/>
            </a:prstGeom>
          </p:spPr>
        </p:pic>
        <p:pic>
          <p:nvPicPr>
            <p:cNvPr id="17" name="Рисунок 16">
              <a:extLst>
                <a:ext uri="{FF2B5EF4-FFF2-40B4-BE49-F238E27FC236}">
                  <a16:creationId xmlns:a16="http://schemas.microsoft.com/office/drawing/2014/main" id="{B5193233-A369-4CEF-99BB-2FD1C31D6A9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109294" y="3420735"/>
              <a:ext cx="5846179" cy="3445528"/>
            </a:xfrm>
            <a:prstGeom prst="rect">
              <a:avLst/>
            </a:prstGeom>
          </p:spPr>
        </p:pic>
      </p:grpSp>
      <p:pic>
        <p:nvPicPr>
          <p:cNvPr id="20" name="Рисунок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21297" y="-1"/>
            <a:ext cx="12304101" cy="6921057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9387" y="6870"/>
            <a:ext cx="12292191" cy="6907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390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ADB4D-86E1-40A6-8F27-568F21077AF1}" type="slidenum">
              <a:rPr lang="en-US" smtClean="0"/>
              <a:t>26</a:t>
            </a:fld>
            <a:endParaRPr lang="en-US"/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F8BD1EC3-0B6D-4ADC-8600-3B4B1121AF37}"/>
              </a:ext>
            </a:extLst>
          </p:cNvPr>
          <p:cNvGrpSpPr/>
          <p:nvPr/>
        </p:nvGrpSpPr>
        <p:grpSpPr>
          <a:xfrm>
            <a:off x="0" y="-762000"/>
            <a:ext cx="12192000" cy="7620000"/>
            <a:chOff x="0" y="-762000"/>
            <a:chExt cx="12192000" cy="7620000"/>
          </a:xfrm>
        </p:grpSpPr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2943FB15-232D-48A4-8869-407F05F923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-762000"/>
              <a:ext cx="12192000" cy="7620000"/>
            </a:xfrm>
            <a:prstGeom prst="rect">
              <a:avLst/>
            </a:prstGeom>
          </p:spPr>
        </p:pic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41E9D597-8D1B-409D-84AB-B833887B3E9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508952" y="1973339"/>
              <a:ext cx="2556161" cy="1879353"/>
            </a:xfrm>
            <a:prstGeom prst="rect">
              <a:avLst/>
            </a:prstGeom>
          </p:spPr>
        </p:pic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6A249C12-AEC1-4643-AD36-8E3B4CA3AA4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508951" y="0"/>
              <a:ext cx="2556162" cy="187935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279036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9659CF8F-361C-47EC-AB68-FF6F0C4FBE38}"/>
              </a:ext>
            </a:extLst>
          </p:cNvPr>
          <p:cNvSpPr txBox="1">
            <a:spLocks/>
          </p:cNvSpPr>
          <p:nvPr/>
        </p:nvSpPr>
        <p:spPr>
          <a:xfrm>
            <a:off x="3584426" y="1196459"/>
            <a:ext cx="3244203" cy="606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>
                <a:solidFill>
                  <a:schemeClr val="bg1"/>
                </a:solidFill>
                <a:latin typeface="+mn-lt"/>
              </a:rPr>
              <a:t>Инвестиции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8D397F4A-FEB2-43FF-90AC-E12D21C276D7}"/>
              </a:ext>
            </a:extLst>
          </p:cNvPr>
          <p:cNvSpPr txBox="1">
            <a:spLocks/>
          </p:cNvSpPr>
          <p:nvPr/>
        </p:nvSpPr>
        <p:spPr>
          <a:xfrm>
            <a:off x="331506" y="3801764"/>
            <a:ext cx="2960981" cy="9305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>
                <a:solidFill>
                  <a:schemeClr val="bg1"/>
                </a:solidFill>
                <a:latin typeface="+mn-lt"/>
              </a:rPr>
              <a:t>Актуарий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DE1BB7BF-B677-4D40-B355-F23D729210DA}"/>
              </a:ext>
            </a:extLst>
          </p:cNvPr>
          <p:cNvSpPr txBox="1">
            <a:spLocks/>
          </p:cNvSpPr>
          <p:nvPr/>
        </p:nvSpPr>
        <p:spPr>
          <a:xfrm>
            <a:off x="6206986" y="1223392"/>
            <a:ext cx="3244203" cy="6669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>
                <a:solidFill>
                  <a:schemeClr val="bg1"/>
                </a:solidFill>
                <a:latin typeface="+mn-lt"/>
              </a:rPr>
              <a:t>Риски</a:t>
            </a:r>
            <a:r>
              <a:rPr lang="hu-HU" sz="3200" b="1" dirty="0">
                <a:solidFill>
                  <a:schemeClr val="bg1"/>
                </a:solidFill>
                <a:latin typeface="+mn-lt"/>
              </a:rPr>
              <a:t> </a:t>
            </a:r>
            <a:endParaRPr lang="ru-RU" sz="32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5" name="Заголовок 1">
            <a:extLst>
              <a:ext uri="{FF2B5EF4-FFF2-40B4-BE49-F238E27FC236}">
                <a16:creationId xmlns:a16="http://schemas.microsoft.com/office/drawing/2014/main" id="{111F7126-F023-4023-8515-1B2777EE0BC1}"/>
              </a:ext>
            </a:extLst>
          </p:cNvPr>
          <p:cNvSpPr txBox="1">
            <a:spLocks/>
          </p:cNvSpPr>
          <p:nvPr/>
        </p:nvSpPr>
        <p:spPr>
          <a:xfrm>
            <a:off x="9031325" y="3823926"/>
            <a:ext cx="2724924" cy="9067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>
                <a:solidFill>
                  <a:schemeClr val="bg1"/>
                </a:solidFill>
                <a:latin typeface="+mn-lt"/>
              </a:rPr>
              <a:t>Бухгалтерия</a:t>
            </a:r>
          </a:p>
        </p:txBody>
      </p:sp>
      <p:cxnSp>
        <p:nvCxnSpPr>
          <p:cNvPr id="17" name="Прямая со стрелкой 16"/>
          <p:cNvCxnSpPr/>
          <p:nvPr/>
        </p:nvCxnSpPr>
        <p:spPr>
          <a:xfrm flipH="1">
            <a:off x="5314586" y="1890382"/>
            <a:ext cx="1" cy="569913"/>
          </a:xfrm>
          <a:prstGeom prst="straightConnector1">
            <a:avLst/>
          </a:prstGeom>
          <a:ln w="539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H="1">
            <a:off x="7829088" y="1890383"/>
            <a:ext cx="1" cy="569913"/>
          </a:xfrm>
          <a:prstGeom prst="straightConnector1">
            <a:avLst/>
          </a:prstGeom>
          <a:ln w="539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Рисунок 6">
            <a:extLst>
              <a:ext uri="{FF2B5EF4-FFF2-40B4-BE49-F238E27FC236}">
                <a16:creationId xmlns:a16="http://schemas.microsoft.com/office/drawing/2014/main" id="{467900AD-1768-4712-ACDD-71A382EF7C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4142" y="1830550"/>
            <a:ext cx="2347183" cy="1421077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39653" y="4656821"/>
            <a:ext cx="2347183" cy="1381393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2026" y="4656821"/>
            <a:ext cx="2299939" cy="138139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4AB70F6-0F24-424E-BD2B-292AFA8FDC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56559" y="1823016"/>
            <a:ext cx="2299939" cy="1428611"/>
          </a:xfrm>
          <a:prstGeom prst="rect">
            <a:avLst/>
          </a:prstGeom>
        </p:spPr>
      </p:pic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9E97EFE1-D3C2-417F-8762-B10495746DD0}"/>
              </a:ext>
            </a:extLst>
          </p:cNvPr>
          <p:cNvSpPr txBox="1">
            <a:spLocks/>
          </p:cNvSpPr>
          <p:nvPr/>
        </p:nvSpPr>
        <p:spPr>
          <a:xfrm>
            <a:off x="1046747" y="189205"/>
            <a:ext cx="10098505" cy="964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GAMA Terminal – </a:t>
            </a:r>
            <a:r>
              <a:rPr lang="ru-RU" sz="4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это </a:t>
            </a:r>
            <a:r>
              <a:rPr lang="ru-RU" sz="4000" b="1" dirty="0">
                <a:solidFill>
                  <a:schemeClr val="bg1"/>
                </a:solidFill>
                <a:latin typeface="+mn-lt"/>
              </a:rPr>
              <a:t>Мониторинг всей компании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70026" y="3742420"/>
            <a:ext cx="914400" cy="9144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11103" y="3940123"/>
            <a:ext cx="674386" cy="674386"/>
          </a:xfrm>
          <a:prstGeom prst="rect">
            <a:avLst/>
          </a:prstGeom>
        </p:spPr>
      </p:pic>
      <p:sp>
        <p:nvSpPr>
          <p:cNvPr id="6" name="AutoShape 6" descr="SQL icon | Major Database format vector icon illustration  ( color version )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7733" y="980260"/>
            <a:ext cx="778826" cy="81120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3775" y="991450"/>
            <a:ext cx="778826" cy="811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5351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6B7861F-3342-4A80-828C-8A649838B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38850" y="5263385"/>
            <a:ext cx="4114800" cy="365125"/>
          </a:xfrm>
        </p:spPr>
        <p:txBody>
          <a:bodyPr/>
          <a:lstStyle/>
          <a:p>
            <a:r>
              <a:rPr lang="en-US"/>
              <a:t>www.gama.ru</a:t>
            </a:r>
            <a:endParaRPr lang="ru-RU"/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9659CF8F-361C-47EC-AB68-FF6F0C4FBE38}"/>
              </a:ext>
            </a:extLst>
          </p:cNvPr>
          <p:cNvSpPr txBox="1">
            <a:spLocks/>
          </p:cNvSpPr>
          <p:nvPr/>
        </p:nvSpPr>
        <p:spPr>
          <a:xfrm>
            <a:off x="3584083" y="1223393"/>
            <a:ext cx="3244203" cy="606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>
                <a:solidFill>
                  <a:schemeClr val="bg1"/>
                </a:solidFill>
                <a:latin typeface="+mn-lt"/>
              </a:rPr>
              <a:t>Инвестиции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8D397F4A-FEB2-43FF-90AC-E12D21C276D7}"/>
              </a:ext>
            </a:extLst>
          </p:cNvPr>
          <p:cNvSpPr txBox="1">
            <a:spLocks/>
          </p:cNvSpPr>
          <p:nvPr/>
        </p:nvSpPr>
        <p:spPr>
          <a:xfrm>
            <a:off x="223385" y="4186083"/>
            <a:ext cx="2960981" cy="9305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>
                <a:solidFill>
                  <a:schemeClr val="bg1"/>
                </a:solidFill>
                <a:latin typeface="+mn-lt"/>
              </a:rPr>
              <a:t>Актуарий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DE1BB7BF-B677-4D40-B355-F23D729210DA}"/>
              </a:ext>
            </a:extLst>
          </p:cNvPr>
          <p:cNvSpPr txBox="1">
            <a:spLocks/>
          </p:cNvSpPr>
          <p:nvPr/>
        </p:nvSpPr>
        <p:spPr>
          <a:xfrm>
            <a:off x="6206986" y="1223392"/>
            <a:ext cx="3244203" cy="6669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>
                <a:solidFill>
                  <a:schemeClr val="bg1"/>
                </a:solidFill>
                <a:latin typeface="+mn-lt"/>
              </a:rPr>
              <a:t>Риски</a:t>
            </a:r>
          </a:p>
        </p:txBody>
      </p:sp>
      <p:sp>
        <p:nvSpPr>
          <p:cNvPr id="15" name="Заголовок 1">
            <a:extLst>
              <a:ext uri="{FF2B5EF4-FFF2-40B4-BE49-F238E27FC236}">
                <a16:creationId xmlns:a16="http://schemas.microsoft.com/office/drawing/2014/main" id="{111F7126-F023-4023-8515-1B2777EE0BC1}"/>
              </a:ext>
            </a:extLst>
          </p:cNvPr>
          <p:cNvSpPr txBox="1">
            <a:spLocks/>
          </p:cNvSpPr>
          <p:nvPr/>
        </p:nvSpPr>
        <p:spPr>
          <a:xfrm>
            <a:off x="9467076" y="4197965"/>
            <a:ext cx="2724924" cy="9067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>
                <a:solidFill>
                  <a:schemeClr val="bg1"/>
                </a:solidFill>
                <a:latin typeface="+mn-lt"/>
              </a:rPr>
              <a:t>Бухгалтерия</a:t>
            </a:r>
          </a:p>
        </p:txBody>
      </p:sp>
      <p:cxnSp>
        <p:nvCxnSpPr>
          <p:cNvPr id="5" name="Прямая со стрелкой 4"/>
          <p:cNvCxnSpPr/>
          <p:nvPr/>
        </p:nvCxnSpPr>
        <p:spPr>
          <a:xfrm flipV="1">
            <a:off x="3120090" y="4662187"/>
            <a:ext cx="927987" cy="3894"/>
          </a:xfrm>
          <a:prstGeom prst="straightConnector1">
            <a:avLst/>
          </a:prstGeom>
          <a:ln w="539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>
            <a:off x="5314586" y="1890382"/>
            <a:ext cx="1" cy="569913"/>
          </a:xfrm>
          <a:prstGeom prst="straightConnector1">
            <a:avLst/>
          </a:prstGeom>
          <a:ln w="539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H="1">
            <a:off x="8948091" y="4662187"/>
            <a:ext cx="714894" cy="1"/>
          </a:xfrm>
          <a:prstGeom prst="straightConnector1">
            <a:avLst/>
          </a:prstGeom>
          <a:ln w="539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H="1">
            <a:off x="7829088" y="1890383"/>
            <a:ext cx="1" cy="569913"/>
          </a:xfrm>
          <a:prstGeom prst="straightConnector1">
            <a:avLst/>
          </a:prstGeom>
          <a:ln w="539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Рисунок 6">
            <a:extLst>
              <a:ext uri="{FF2B5EF4-FFF2-40B4-BE49-F238E27FC236}">
                <a16:creationId xmlns:a16="http://schemas.microsoft.com/office/drawing/2014/main" id="{467900AD-1768-4712-ACDD-71A382EF7C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7244" y="2587869"/>
            <a:ext cx="2347183" cy="1314271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7244" y="3896631"/>
            <a:ext cx="2347183" cy="1381393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57305" y="3896632"/>
            <a:ext cx="2299939" cy="138139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4AB70F6-0F24-424E-BD2B-292AFA8FDC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57305" y="2585286"/>
            <a:ext cx="2299939" cy="1428611"/>
          </a:xfrm>
          <a:prstGeom prst="rect">
            <a:avLst/>
          </a:prstGeom>
        </p:spPr>
      </p:pic>
      <p:sp>
        <p:nvSpPr>
          <p:cNvPr id="16" name="Заголовок 1">
            <a:extLst>
              <a:ext uri="{FF2B5EF4-FFF2-40B4-BE49-F238E27FC236}">
                <a16:creationId xmlns:a16="http://schemas.microsoft.com/office/drawing/2014/main" id="{2264717A-0960-417F-B2DA-94AB72D4D094}"/>
              </a:ext>
            </a:extLst>
          </p:cNvPr>
          <p:cNvSpPr txBox="1">
            <a:spLocks/>
          </p:cNvSpPr>
          <p:nvPr/>
        </p:nvSpPr>
        <p:spPr>
          <a:xfrm>
            <a:off x="1046747" y="189205"/>
            <a:ext cx="10098505" cy="964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GAMA Terminal – </a:t>
            </a:r>
            <a:r>
              <a:rPr lang="ru-RU" sz="4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это </a:t>
            </a:r>
            <a:r>
              <a:rPr lang="ru-RU" sz="4000" b="1" dirty="0">
                <a:solidFill>
                  <a:schemeClr val="bg1"/>
                </a:solidFill>
                <a:latin typeface="+mn-lt"/>
              </a:rPr>
              <a:t>Мониторинг всей компании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46675" y="4820824"/>
            <a:ext cx="914400" cy="91440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353589" y="4874447"/>
            <a:ext cx="754063" cy="754063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073" y="1079175"/>
            <a:ext cx="778826" cy="811207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7276" y="1126224"/>
            <a:ext cx="778826" cy="81120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757A168-5057-0476-23EB-F16134A3F35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11431" y="4884052"/>
            <a:ext cx="895350" cy="168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7320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480" y="2346157"/>
            <a:ext cx="8397039" cy="40152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1622171" y="749293"/>
            <a:ext cx="49329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</a:rPr>
              <a:t>Платежи от активов</a:t>
            </a:r>
            <a:endParaRPr lang="en-US" sz="3200" b="1" dirty="0">
              <a:solidFill>
                <a:schemeClr val="bg1"/>
              </a:solidFill>
            </a:endParaRPr>
          </a:p>
          <a:p>
            <a:r>
              <a:rPr lang="ru-RU" sz="2400" dirty="0">
                <a:solidFill>
                  <a:schemeClr val="bg1"/>
                </a:solidFill>
              </a:rPr>
              <a:t>(от Управления активами</a:t>
            </a:r>
            <a:r>
              <a:rPr lang="en-US" sz="2400" dirty="0">
                <a:solidFill>
                  <a:schemeClr val="bg1"/>
                </a:solidFill>
              </a:rPr>
              <a:t>)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04974" y="773327"/>
            <a:ext cx="52698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3200" b="1" dirty="0">
                <a:solidFill>
                  <a:schemeClr val="bg1"/>
                </a:solidFill>
              </a:rPr>
              <a:t>Платежи по обязательствам</a:t>
            </a:r>
            <a:r>
              <a:rPr lang="hu-HU" sz="3200" b="1" dirty="0">
                <a:solidFill>
                  <a:schemeClr val="bg1"/>
                </a:solidFill>
              </a:rPr>
              <a:t> </a:t>
            </a:r>
            <a:r>
              <a:rPr lang="en-US" sz="2400" dirty="0">
                <a:solidFill>
                  <a:schemeClr val="bg1"/>
                </a:solidFill>
              </a:rPr>
              <a:t>(</a:t>
            </a:r>
            <a:r>
              <a:rPr lang="ru-RU" sz="2400" dirty="0">
                <a:solidFill>
                  <a:schemeClr val="bg1"/>
                </a:solidFill>
              </a:rPr>
              <a:t>от Актуария)</a:t>
            </a:r>
          </a:p>
        </p:txBody>
      </p:sp>
      <p:sp>
        <p:nvSpPr>
          <p:cNvPr id="4" name="Стрелка: изогнутая 3">
            <a:extLst>
              <a:ext uri="{FF2B5EF4-FFF2-40B4-BE49-F238E27FC236}">
                <a16:creationId xmlns:a16="http://schemas.microsoft.com/office/drawing/2014/main" id="{2F3872C4-6081-4618-A874-F1C18559C543}"/>
              </a:ext>
            </a:extLst>
          </p:cNvPr>
          <p:cNvSpPr/>
          <p:nvPr/>
        </p:nvSpPr>
        <p:spPr>
          <a:xfrm flipV="1">
            <a:off x="878305" y="1864895"/>
            <a:ext cx="842211" cy="3244915"/>
          </a:xfrm>
          <a:prstGeom prst="bentArrow">
            <a:avLst>
              <a:gd name="adj1" fmla="val 18671"/>
              <a:gd name="adj2" fmla="val 25000"/>
              <a:gd name="adj3" fmla="val 25000"/>
              <a:gd name="adj4" fmla="val 4375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Стрелка: изогнутая 5">
            <a:extLst>
              <a:ext uri="{FF2B5EF4-FFF2-40B4-BE49-F238E27FC236}">
                <a16:creationId xmlns:a16="http://schemas.microsoft.com/office/drawing/2014/main" id="{6CD7E173-7ADF-461D-B872-1E4E818E038C}"/>
              </a:ext>
            </a:extLst>
          </p:cNvPr>
          <p:cNvSpPr/>
          <p:nvPr/>
        </p:nvSpPr>
        <p:spPr>
          <a:xfrm flipH="1" flipV="1">
            <a:off x="10471483" y="1864895"/>
            <a:ext cx="842210" cy="3874168"/>
          </a:xfrm>
          <a:prstGeom prst="bentArrow">
            <a:avLst>
              <a:gd name="adj1" fmla="val 18671"/>
              <a:gd name="adj2" fmla="val 25000"/>
              <a:gd name="adj3" fmla="val 25000"/>
              <a:gd name="adj4" fmla="val 4375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92588" y="762256"/>
            <a:ext cx="914400" cy="9144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54" y="603230"/>
            <a:ext cx="1030578" cy="1073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910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6B7861F-3342-4A80-828C-8A649838B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38850" y="5263385"/>
            <a:ext cx="4114800" cy="365125"/>
          </a:xfrm>
        </p:spPr>
        <p:txBody>
          <a:bodyPr/>
          <a:lstStyle/>
          <a:p>
            <a:r>
              <a:rPr lang="en-US"/>
              <a:t>www.gama.ru</a:t>
            </a:r>
            <a:endParaRPr lang="ru-RU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54491A2-C81B-4D47-A112-337B9CC29077}"/>
              </a:ext>
            </a:extLst>
          </p:cNvPr>
          <p:cNvSpPr txBox="1">
            <a:spLocks/>
          </p:cNvSpPr>
          <p:nvPr/>
        </p:nvSpPr>
        <p:spPr>
          <a:xfrm>
            <a:off x="1344557" y="18135"/>
            <a:ext cx="9686299" cy="964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GAMA Terminal – </a:t>
            </a:r>
            <a:r>
              <a:rPr lang="ru-RU" sz="4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обширное применение</a:t>
            </a:r>
            <a:endParaRPr lang="ru-RU" sz="40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10" name="Рисунок 9" descr="Изображение выглядит как текст, компьютер&#10;&#10;Автоматически созданное описание">
            <a:extLst>
              <a:ext uri="{FF2B5EF4-FFF2-40B4-BE49-F238E27FC236}">
                <a16:creationId xmlns:a16="http://schemas.microsoft.com/office/drawing/2014/main" id="{3D4C1766-B977-4F57-BB3C-2D442CDE0C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4552" y="1290717"/>
            <a:ext cx="2723613" cy="1815895"/>
          </a:xfrm>
          <a:prstGeom prst="rect">
            <a:avLst/>
          </a:prstGeom>
        </p:spPr>
      </p:pic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EBACE5BC-7470-4238-893A-84A3A7615648}"/>
              </a:ext>
            </a:extLst>
          </p:cNvPr>
          <p:cNvGrpSpPr/>
          <p:nvPr/>
        </p:nvGrpSpPr>
        <p:grpSpPr>
          <a:xfrm>
            <a:off x="395906" y="889599"/>
            <a:ext cx="5475306" cy="3650204"/>
            <a:chOff x="485655" y="373563"/>
            <a:chExt cx="5475306" cy="3650204"/>
          </a:xfrm>
        </p:grpSpPr>
        <p:pic>
          <p:nvPicPr>
            <p:cNvPr id="15" name="Рисунок 14" descr="Изображение выглядит как текст, ноутбук, внутренний, компьютер&#10;&#10;Автоматически созданное описание">
              <a:extLst>
                <a:ext uri="{FF2B5EF4-FFF2-40B4-BE49-F238E27FC236}">
                  <a16:creationId xmlns:a16="http://schemas.microsoft.com/office/drawing/2014/main" id="{647F4F70-7DED-4B47-84F1-8A355745C48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5655" y="373563"/>
              <a:ext cx="5475306" cy="3650204"/>
            </a:xfrm>
            <a:prstGeom prst="rect">
              <a:avLst/>
            </a:prstGeom>
          </p:spPr>
        </p:pic>
        <p:pic>
          <p:nvPicPr>
            <p:cNvPr id="16" name="Рисунок 15">
              <a:extLst>
                <a:ext uri="{FF2B5EF4-FFF2-40B4-BE49-F238E27FC236}">
                  <a16:creationId xmlns:a16="http://schemas.microsoft.com/office/drawing/2014/main" id="{602E71E6-B198-456B-90EC-C46C9084C53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224216" y="817271"/>
              <a:ext cx="2186909" cy="1287067"/>
            </a:xfrm>
            <a:prstGeom prst="rect">
              <a:avLst/>
            </a:prstGeom>
          </p:spPr>
        </p:pic>
      </p:grpSp>
      <p:pic>
        <p:nvPicPr>
          <p:cNvPr id="9" name="Рисунок 8" descr="Изображение выглядит как человек, мужчина&#10;&#10;Автоматически созданное описание">
            <a:extLst>
              <a:ext uri="{FF2B5EF4-FFF2-40B4-BE49-F238E27FC236}">
                <a16:creationId xmlns:a16="http://schemas.microsoft.com/office/drawing/2014/main" id="{1C5F5CF4-4260-4BC4-AD1B-3BAE9B777FE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557" y="3429000"/>
            <a:ext cx="4798671" cy="3203649"/>
          </a:xfrm>
          <a:prstGeom prst="rect">
            <a:avLst/>
          </a:prstGeom>
        </p:spPr>
      </p:pic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94BB8395-81B4-4C01-A387-FC947D18D93C}"/>
              </a:ext>
            </a:extLst>
          </p:cNvPr>
          <p:cNvGrpSpPr/>
          <p:nvPr/>
        </p:nvGrpSpPr>
        <p:grpSpPr>
          <a:xfrm>
            <a:off x="6202994" y="901791"/>
            <a:ext cx="2643443" cy="3715277"/>
            <a:chOff x="6202994" y="889599"/>
            <a:chExt cx="2643443" cy="3715277"/>
          </a:xfrm>
        </p:grpSpPr>
        <p:pic>
          <p:nvPicPr>
            <p:cNvPr id="17" name="Рисунок 16" descr="Изображение выглядит как текст, ноутбук, человек, внутренний&#10;&#10;Автоматически созданное описание">
              <a:extLst>
                <a:ext uri="{FF2B5EF4-FFF2-40B4-BE49-F238E27FC236}">
                  <a16:creationId xmlns:a16="http://schemas.microsoft.com/office/drawing/2014/main" id="{332C004C-FA26-4F4F-BB0B-E8B931C71DB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02994" y="889599"/>
              <a:ext cx="2643443" cy="3715277"/>
            </a:xfrm>
            <a:prstGeom prst="rect">
              <a:avLst/>
            </a:prstGeom>
          </p:spPr>
        </p:pic>
        <p:grpSp>
          <p:nvGrpSpPr>
            <p:cNvPr id="12" name="Группа 11">
              <a:extLst>
                <a:ext uri="{FF2B5EF4-FFF2-40B4-BE49-F238E27FC236}">
                  <a16:creationId xmlns:a16="http://schemas.microsoft.com/office/drawing/2014/main" id="{D02CCA5A-D2F8-4DC8-8407-0EAA77E02E39}"/>
                </a:ext>
              </a:extLst>
            </p:cNvPr>
            <p:cNvGrpSpPr/>
            <p:nvPr/>
          </p:nvGrpSpPr>
          <p:grpSpPr>
            <a:xfrm rot="658643">
              <a:off x="8210056" y="1672253"/>
              <a:ext cx="288686" cy="731666"/>
              <a:chOff x="9606487" y="2760658"/>
              <a:chExt cx="2556162" cy="3778254"/>
            </a:xfrm>
            <a:scene3d>
              <a:camera prst="perspectiveHeroicExtremeLeftFacing"/>
              <a:lightRig rig="threePt" dir="t"/>
            </a:scene3d>
          </p:grpSpPr>
          <p:pic>
            <p:nvPicPr>
              <p:cNvPr id="14" name="Рисунок 13">
                <a:extLst>
                  <a:ext uri="{FF2B5EF4-FFF2-40B4-BE49-F238E27FC236}">
                    <a16:creationId xmlns:a16="http://schemas.microsoft.com/office/drawing/2014/main" id="{3F90DE9F-139B-4057-9CCD-85703CE2F1F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9606488" y="4704347"/>
                <a:ext cx="2556161" cy="1834565"/>
              </a:xfrm>
              <a:prstGeom prst="rect">
                <a:avLst/>
              </a:prstGeom>
            </p:spPr>
          </p:pic>
          <p:pic>
            <p:nvPicPr>
              <p:cNvPr id="19" name="Рисунок 18">
                <a:extLst>
                  <a:ext uri="{FF2B5EF4-FFF2-40B4-BE49-F238E27FC236}">
                    <a16:creationId xmlns:a16="http://schemas.microsoft.com/office/drawing/2014/main" id="{EA1FAB9D-1B67-4C16-8D09-1B05382E95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9606487" y="2760658"/>
                <a:ext cx="2556162" cy="1879353"/>
              </a:xfrm>
              <a:prstGeom prst="rect">
                <a:avLst/>
              </a:prstGeom>
            </p:spPr>
          </p:pic>
        </p:grpSp>
      </p:grpSp>
      <p:pic>
        <p:nvPicPr>
          <p:cNvPr id="18" name="Рисунок 17" descr="Изображение выглядит как текст, человек, внутренний, электроника&#10;&#10;Автоматически созданное описание">
            <a:extLst>
              <a:ext uri="{FF2B5EF4-FFF2-40B4-BE49-F238E27FC236}">
                <a16:creationId xmlns:a16="http://schemas.microsoft.com/office/drawing/2014/main" id="{E56A89E0-3B3F-458A-B8C6-1FE3845C089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863" y="3318170"/>
            <a:ext cx="4798671" cy="3199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32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6B7861F-3342-4A80-828C-8A649838B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38850" y="5263385"/>
            <a:ext cx="4114800" cy="365125"/>
          </a:xfrm>
        </p:spPr>
        <p:txBody>
          <a:bodyPr/>
          <a:lstStyle/>
          <a:p>
            <a:r>
              <a:rPr lang="en-US"/>
              <a:t>www.gama.ru</a:t>
            </a:r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88446" y="4719552"/>
            <a:ext cx="3450404" cy="15307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GAMA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hu-HU" sz="3200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Terminal</a:t>
            </a:r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ru-RU" b="1" dirty="0">
                <a:solidFill>
                  <a:schemeClr val="bg1"/>
                </a:solidFill>
                <a:latin typeface="Century Gothic" panose="020B0502020202020204" pitchFamily="34" charset="0"/>
              </a:rPr>
              <a:t>отображение рынка и портфелей </a:t>
            </a:r>
          </a:p>
          <a:p>
            <a:pPr algn="ctr"/>
            <a:r>
              <a:rPr lang="ru-RU" b="1" dirty="0">
                <a:solidFill>
                  <a:schemeClr val="bg1"/>
                </a:solidFill>
                <a:latin typeface="Century Gothic" panose="020B0502020202020204" pitchFamily="34" charset="0"/>
              </a:rPr>
              <a:t>в реальном времени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043479" y="4719552"/>
            <a:ext cx="4468717" cy="15307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GAMA</a:t>
            </a:r>
            <a:r>
              <a:rPr lang="hu-HU" sz="3200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 Market Agent</a:t>
            </a:r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ru-RU" b="1" dirty="0">
                <a:solidFill>
                  <a:schemeClr val="bg1"/>
                </a:solidFill>
                <a:latin typeface="Century Gothic" panose="020B0502020202020204" pitchFamily="34" charset="0"/>
              </a:rPr>
              <a:t>обновление рыночных данных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8616825" y="4719552"/>
            <a:ext cx="3223559" cy="15307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GAMA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hu-HU" sz="3200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Agent</a:t>
            </a:r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ru-RU" b="1" dirty="0">
                <a:solidFill>
                  <a:schemeClr val="bg1"/>
                </a:solidFill>
                <a:latin typeface="Century Gothic" panose="020B0502020202020204" pitchFamily="34" charset="0"/>
              </a:rPr>
              <a:t>автоматизация </a:t>
            </a:r>
          </a:p>
          <a:p>
            <a:pPr algn="ctr"/>
            <a:r>
              <a:rPr lang="ru-RU" b="1" dirty="0">
                <a:solidFill>
                  <a:schemeClr val="bg1"/>
                </a:solidFill>
                <a:latin typeface="Century Gothic" panose="020B0502020202020204" pitchFamily="34" charset="0"/>
              </a:rPr>
              <a:t>рутинных операций</a:t>
            </a:r>
            <a:endParaRPr lang="ru-RU" dirty="0"/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2264717A-0960-417F-B2DA-94AB72D4D094}"/>
              </a:ext>
            </a:extLst>
          </p:cNvPr>
          <p:cNvSpPr txBox="1">
            <a:spLocks/>
          </p:cNvSpPr>
          <p:nvPr/>
        </p:nvSpPr>
        <p:spPr>
          <a:xfrm>
            <a:off x="636017" y="275558"/>
            <a:ext cx="10919966" cy="9539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Экономика проекта </a:t>
            </a:r>
            <a:r>
              <a:rPr lang="en-US" sz="4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GAMA</a:t>
            </a:r>
            <a:endParaRPr lang="ru-RU" sz="4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C5699ECE-EC61-B024-4D2B-4DC5773AB7C3}"/>
              </a:ext>
            </a:extLst>
          </p:cNvPr>
          <p:cNvGrpSpPr/>
          <p:nvPr/>
        </p:nvGrpSpPr>
        <p:grpSpPr>
          <a:xfrm>
            <a:off x="2231136" y="1227571"/>
            <a:ext cx="7559040" cy="2515373"/>
            <a:chOff x="2231136" y="1227571"/>
            <a:chExt cx="7559040" cy="2515373"/>
          </a:xfrm>
        </p:grpSpPr>
        <p:sp>
          <p:nvSpPr>
            <p:cNvPr id="4" name="Прямоугольник: скругленные углы 3">
              <a:extLst>
                <a:ext uri="{FF2B5EF4-FFF2-40B4-BE49-F238E27FC236}">
                  <a16:creationId xmlns:a16="http://schemas.microsoft.com/office/drawing/2014/main" id="{B0704F76-02F7-75ED-F080-3C924DC02512}"/>
                </a:ext>
              </a:extLst>
            </p:cNvPr>
            <p:cNvSpPr/>
            <p:nvPr/>
          </p:nvSpPr>
          <p:spPr>
            <a:xfrm>
              <a:off x="2231136" y="1227571"/>
              <a:ext cx="7559040" cy="2515373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Скругленный прямоугольник 2"/>
            <p:cNvSpPr/>
            <p:nvPr/>
          </p:nvSpPr>
          <p:spPr>
            <a:xfrm>
              <a:off x="3090689" y="1871502"/>
              <a:ext cx="6010622" cy="13294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6000" b="1" dirty="0">
                  <a:solidFill>
                    <a:srgbClr val="C00000"/>
                  </a:solidFill>
                  <a:latin typeface="Century Gothic" panose="020B0502020202020204" pitchFamily="34" charset="0"/>
                </a:rPr>
                <a:t>GAMA</a:t>
              </a:r>
              <a:r>
                <a:rPr lang="en-US" sz="60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 </a:t>
              </a:r>
              <a:endParaRPr lang="ru-RU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  <a:p>
              <a:pPr algn="ctr"/>
              <a:r>
                <a:rPr lang="ru-RU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хранение данных и калькуляция портфелей</a:t>
              </a:r>
              <a:endParaRPr lang="ru-RU" dirty="0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81C78407-BF5C-3DAC-65E5-3213A8413D7D}"/>
                </a:ext>
              </a:extLst>
            </p:cNvPr>
            <p:cNvSpPr txBox="1"/>
            <p:nvPr/>
          </p:nvSpPr>
          <p:spPr>
            <a:xfrm>
              <a:off x="4043479" y="1286727"/>
              <a:ext cx="435680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dirty="0">
                  <a:solidFill>
                    <a:srgbClr val="C00000"/>
                  </a:solidFill>
                </a:rPr>
                <a:t>Затраты на лицензию</a:t>
              </a:r>
            </a:p>
          </p:txBody>
        </p:sp>
      </p:grp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5F8625D8-C646-1CB7-551E-17093CB5C9FA}"/>
              </a:ext>
            </a:extLst>
          </p:cNvPr>
          <p:cNvGrpSpPr/>
          <p:nvPr/>
        </p:nvGrpSpPr>
        <p:grpSpPr>
          <a:xfrm>
            <a:off x="243840" y="3844833"/>
            <a:ext cx="11789664" cy="2676238"/>
            <a:chOff x="243840" y="3844833"/>
            <a:chExt cx="11789664" cy="2676238"/>
          </a:xfrm>
        </p:grpSpPr>
        <p:sp>
          <p:nvSpPr>
            <p:cNvPr id="12" name="Заголовок 1">
              <a:extLst>
                <a:ext uri="{FF2B5EF4-FFF2-40B4-BE49-F238E27FC236}">
                  <a16:creationId xmlns:a16="http://schemas.microsoft.com/office/drawing/2014/main" id="{90FA7547-46D1-C03F-88B9-978B4EDFBEC9}"/>
                </a:ext>
              </a:extLst>
            </p:cNvPr>
            <p:cNvSpPr txBox="1">
              <a:spLocks/>
            </p:cNvSpPr>
            <p:nvPr/>
          </p:nvSpPr>
          <p:spPr>
            <a:xfrm>
              <a:off x="817854" y="3844833"/>
              <a:ext cx="10919966" cy="953932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ru-RU" sz="4000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Century Gothic" panose="020B0502020202020204" pitchFamily="34" charset="0"/>
                </a:rPr>
                <a:t>Экономия</a:t>
              </a:r>
            </a:p>
          </p:txBody>
        </p:sp>
        <p:sp>
          <p:nvSpPr>
            <p:cNvPr id="15" name="Прямоугольник: скругленные углы 14">
              <a:extLst>
                <a:ext uri="{FF2B5EF4-FFF2-40B4-BE49-F238E27FC236}">
                  <a16:creationId xmlns:a16="http://schemas.microsoft.com/office/drawing/2014/main" id="{0B3C4B00-0FBB-0171-E87E-03DD69FF9DC4}"/>
                </a:ext>
              </a:extLst>
            </p:cNvPr>
            <p:cNvSpPr/>
            <p:nvPr/>
          </p:nvSpPr>
          <p:spPr>
            <a:xfrm>
              <a:off x="243840" y="4005698"/>
              <a:ext cx="11789664" cy="2515373"/>
            </a:xfrm>
            <a:prstGeom prst="roundRect">
              <a:avLst/>
            </a:prstGeom>
            <a:noFill/>
            <a:ln w="571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9870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6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ADB4D-86E1-40A6-8F27-568F21077AF1}" type="slidenum">
              <a:rPr lang="en-US" smtClean="0"/>
              <a:t>32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07" y="5023142"/>
            <a:ext cx="1690776" cy="1698333"/>
          </a:xfrm>
          <a:prstGeom prst="rect">
            <a:avLst/>
          </a:prstGeom>
        </p:spPr>
      </p:pic>
      <p:sp>
        <p:nvSpPr>
          <p:cNvPr id="6" name="Название 1"/>
          <p:cNvSpPr txBox="1">
            <a:spLocks/>
          </p:cNvSpPr>
          <p:nvPr/>
        </p:nvSpPr>
        <p:spPr>
          <a:xfrm>
            <a:off x="457950" y="1176155"/>
            <a:ext cx="4170792" cy="1160495"/>
          </a:xfrm>
          <a:prstGeom prst="rect">
            <a:avLst/>
          </a:prstGeom>
        </p:spPr>
        <p:txBody>
          <a:bodyPr vert="horz" lIns="121920" tIns="60960" rIns="121920" bIns="6096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9600" b="1" dirty="0">
                <a:solidFill>
                  <a:schemeClr val="accent1">
                    <a:lumMod val="50000"/>
                  </a:schemeClr>
                </a:solidFill>
                <a:effectLst/>
                <a:latin typeface="Century Gothic" panose="020B0502020202020204" pitchFamily="34" charset="0"/>
              </a:rPr>
              <a:t>GAMA</a:t>
            </a:r>
            <a:endParaRPr lang="ru-RU" sz="5867" dirty="0">
              <a:solidFill>
                <a:schemeClr val="accent1">
                  <a:lumMod val="50000"/>
                </a:schemeClr>
              </a:soli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96002" y="6242447"/>
            <a:ext cx="5888964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2667" b="1" dirty="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www.infostro</a:t>
            </a:r>
            <a:r>
              <a:rPr lang="en-US" sz="2667" b="1" dirty="0">
                <a:solidFill>
                  <a:schemeClr val="accent1">
                    <a:lumMod val="50000"/>
                  </a:schemeClr>
                </a:solidFill>
                <a:latin typeface="Calibri"/>
                <a:cs typeface="Calibri"/>
              </a:rPr>
              <a:t>y.ru</a:t>
            </a:r>
            <a:endParaRPr lang="ru-RU" sz="2667" b="1" dirty="0">
              <a:solidFill>
                <a:schemeClr val="accent1">
                  <a:lumMod val="50000"/>
                </a:schemeClr>
              </a:solidFill>
              <a:latin typeface="Calibri"/>
              <a:cs typeface="Calibr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4652" y="2544399"/>
            <a:ext cx="7860891" cy="1431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lang="ru-RU" sz="5400" dirty="0">
                <a:solidFill>
                  <a:schemeClr val="accent1">
                    <a:lumMod val="50000"/>
                  </a:schemeClr>
                </a:solidFill>
              </a:rPr>
              <a:t>Вы умеете инвестировать</a:t>
            </a:r>
            <a:r>
              <a:rPr lang="ru-RU" sz="4400" dirty="0">
                <a:solidFill>
                  <a:schemeClr val="accent1">
                    <a:lumMod val="50000"/>
                  </a:schemeClr>
                </a:solidFill>
              </a:rPr>
              <a:t>,</a:t>
            </a:r>
          </a:p>
          <a:p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751131" y="3295831"/>
            <a:ext cx="571893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lang="ru-RU" sz="5400" dirty="0">
                <a:solidFill>
                  <a:schemeClr val="accent1">
                    <a:lumMod val="50000"/>
                  </a:schemeClr>
                </a:solidFill>
              </a:rPr>
              <a:t>мы умеем считать.</a:t>
            </a:r>
            <a:endParaRPr lang="en-US" sz="5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60867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774FAF795F49F04F9F7E3286986B5FB7" ma:contentTypeVersion="11" ma:contentTypeDescription="Создание документа." ma:contentTypeScope="" ma:versionID="1e40f3f859b36ef354ead1b341016384">
  <xsd:schema xmlns:xsd="http://www.w3.org/2001/XMLSchema" xmlns:xs="http://www.w3.org/2001/XMLSchema" xmlns:p="http://schemas.microsoft.com/office/2006/metadata/properties" xmlns:ns2="15b7db1d-4a74-4512-bd81-8d32fbc41860" targetNamespace="http://schemas.microsoft.com/office/2006/metadata/properties" ma:root="true" ma:fieldsID="50724d3c1692a377e2909e9fb8614371" ns2:_="">
    <xsd:import namespace="15b7db1d-4a74-4512-bd81-8d32fbc4186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5b7db1d-4a74-4512-bd81-8d32fbc418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E3D997C-94E6-4C6A-BD4F-B952ABB2DA96}"/>
</file>

<file path=customXml/itemProps2.xml><?xml version="1.0" encoding="utf-8"?>
<ds:datastoreItem xmlns:ds="http://schemas.openxmlformats.org/officeDocument/2006/customXml" ds:itemID="{F1CE5DEB-F318-4344-BDC6-979D01A96E96}"/>
</file>

<file path=customXml/itemProps3.xml><?xml version="1.0" encoding="utf-8"?>
<ds:datastoreItem xmlns:ds="http://schemas.openxmlformats.org/officeDocument/2006/customXml" ds:itemID="{2D52C854-4BB3-4967-A159-ABE7F2F4C7A3}"/>
</file>

<file path=docProps/app.xml><?xml version="1.0" encoding="utf-8"?>
<Properties xmlns="http://schemas.openxmlformats.org/officeDocument/2006/extended-properties" xmlns:vt="http://schemas.openxmlformats.org/officeDocument/2006/docPropsVTypes">
  <TotalTime>22223</TotalTime>
  <Words>244</Words>
  <Application>Microsoft Office PowerPoint</Application>
  <PresentationFormat>Широкоэкранный</PresentationFormat>
  <Paragraphs>123</Paragraphs>
  <Slides>32</Slides>
  <Notes>32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40" baseType="lpstr">
      <vt:lpstr>Arial</vt:lpstr>
      <vt:lpstr>Calibri</vt:lpstr>
      <vt:lpstr>Calibri Light</vt:lpstr>
      <vt:lpstr>Century Gothic</vt:lpstr>
      <vt:lpstr>SF UI Display</vt:lpstr>
      <vt:lpstr>Times New Roman</vt:lpstr>
      <vt:lpstr>Wingdings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ПОЧЕМУ GAMA Terminal?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Alexey Miroshnikov</dc:creator>
  <cp:lastModifiedBy>Artur</cp:lastModifiedBy>
  <cp:revision>447</cp:revision>
  <cp:lastPrinted>2021-11-30T13:38:24Z</cp:lastPrinted>
  <dcterms:created xsi:type="dcterms:W3CDTF">2021-10-22T09:34:55Z</dcterms:created>
  <dcterms:modified xsi:type="dcterms:W3CDTF">2022-05-19T10:09:16Z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0x010100774FAF795F49F04F9F7E3286986B5FB7</vt:lpwstr>
  </property>
</Properties>
</file>